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  <p:sldId id="271" r:id="rId53"/>
    <p:sldId id="272" r:id="rId54"/>
  </p:sldIdLst>
  <p:sldSz cx="18288000" cy="10287000"/>
  <p:notesSz cx="6858000" cy="9144000"/>
  <p:embeddedFontLst>
    <p:embeddedFont>
      <p:font typeface="Aileron Regular" charset="1" panose="00000500000000000000"/>
      <p:regular r:id="rId6"/>
    </p:embeddedFont>
    <p:embeddedFont>
      <p:font typeface="Aileron Regular Bold" charset="1" panose="00000800000000000000"/>
      <p:regular r:id="rId7"/>
    </p:embeddedFont>
    <p:embeddedFont>
      <p:font typeface="Aileron Regular Italics" charset="1" panose="00000500000000000000"/>
      <p:regular r:id="rId8"/>
    </p:embeddedFont>
    <p:embeddedFont>
      <p:font typeface="Aileron Regular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Aileron Heavy" charset="1" panose="00000A00000000000000"/>
      <p:regular r:id="rId14"/>
    </p:embeddedFont>
    <p:embeddedFont>
      <p:font typeface="Aileron Heavy Bold" charset="1" panose="00000A00000000000000"/>
      <p:regular r:id="rId15"/>
    </p:embeddedFont>
    <p:embeddedFont>
      <p:font typeface="Aileron Heavy Italics" charset="1" panose="00000A00000000000000"/>
      <p:regular r:id="rId16"/>
    </p:embeddedFont>
    <p:embeddedFont>
      <p:font typeface="Aileron Heavy Bold Italics" charset="1" panose="00000A00000000000000"/>
      <p:regular r:id="rId17"/>
    </p:embeddedFont>
    <p:embeddedFont>
      <p:font typeface="Open Sans Light" charset="1" panose="020B0306030504020204"/>
      <p:regular r:id="rId18"/>
    </p:embeddedFont>
    <p:embeddedFont>
      <p:font typeface="Open Sans Light Bold" charset="1" panose="020B0806030504020204"/>
      <p:regular r:id="rId19"/>
    </p:embeddedFont>
    <p:embeddedFont>
      <p:font typeface="Open Sans Light Italics" charset="1" panose="020B0306030504020204"/>
      <p:regular r:id="rId20"/>
    </p:embeddedFont>
    <p:embeddedFont>
      <p:font typeface="Open Sans Light Bold Italics" charset="1" panose="020B0806030504020204"/>
      <p:regular r:id="rId21"/>
    </p:embeddedFont>
    <p:embeddedFont>
      <p:font typeface="Montserrat Extra-Bold" charset="1" panose="00000900000000000000"/>
      <p:regular r:id="rId22"/>
    </p:embeddedFont>
    <p:embeddedFont>
      <p:font typeface="Montserrat Extra-Bold Bold" charset="1" panose="00000A00000000000000"/>
      <p:regular r:id="rId23"/>
    </p:embeddedFont>
    <p:embeddedFont>
      <p:font typeface="Montserrat Extra-Bold Italics" charset="1" panose="00000900000000000000"/>
      <p:regular r:id="rId24"/>
    </p:embeddedFont>
    <p:embeddedFont>
      <p:font typeface="Montserrat Extra-Bold Bold Italics" charset="1" panose="00000A00000000000000"/>
      <p:regular r:id="rId25"/>
    </p:embeddedFont>
    <p:embeddedFont>
      <p:font typeface="Montserrat Semi-Bold" charset="1" panose="00000700000000000000"/>
      <p:regular r:id="rId26"/>
    </p:embeddedFont>
    <p:embeddedFont>
      <p:font typeface="Montserrat Semi-Bold Bold" charset="1" panose="00000800000000000000"/>
      <p:regular r:id="rId27"/>
    </p:embeddedFont>
    <p:embeddedFont>
      <p:font typeface="Montserrat Semi-Bold Italics" charset="1" panose="00000700000000000000"/>
      <p:regular r:id="rId28"/>
    </p:embeddedFont>
    <p:embeddedFont>
      <p:font typeface="Montserrat Semi-Bold Bold Italics" charset="1" panose="00000800000000000000"/>
      <p:regular r:id="rId29"/>
    </p:embeddedFont>
    <p:embeddedFont>
      <p:font typeface="Montserrat" charset="1" panose="00000500000000000000"/>
      <p:regular r:id="rId30"/>
    </p:embeddedFont>
    <p:embeddedFont>
      <p:font typeface="Montserrat Bold" charset="1" panose="00000600000000000000"/>
      <p:regular r:id="rId31"/>
    </p:embeddedFont>
    <p:embeddedFont>
      <p:font typeface="Montserrat Italics" charset="1" panose="00000500000000000000"/>
      <p:regular r:id="rId32"/>
    </p:embeddedFont>
    <p:embeddedFont>
      <p:font typeface="Montserrat Bold Italics" charset="1" panose="00000600000000000000"/>
      <p:regular r:id="rId33"/>
    </p:embeddedFont>
    <p:embeddedFont>
      <p:font typeface="Maven Pro Bold" charset="1" panose="00000800000000000000"/>
      <p:regular r:id="rId34"/>
    </p:embeddedFont>
    <p:embeddedFont>
      <p:font typeface="Maven Pro Bold Bold" charset="1" panose="00000A00000000000000"/>
      <p:regular r:id="rId35"/>
    </p:embeddedFont>
    <p:embeddedFont>
      <p:font typeface="Maven Pro Regular" charset="1" panose="00000500000000000000"/>
      <p:regular r:id="rId36"/>
    </p:embeddedFont>
    <p:embeddedFont>
      <p:font typeface="Maven Pro Regular Bold" charset="1" panose="000006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52" Target="slides/slide15.xml" Type="http://schemas.openxmlformats.org/officeDocument/2006/relationships/slide"/><Relationship Id="rId53" Target="slides/slide16.xml" Type="http://schemas.openxmlformats.org/officeDocument/2006/relationships/slide"/><Relationship Id="rId54" Target="slides/slide17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0963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-5640384" y="6884421"/>
            <a:ext cx="16256977" cy="822960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4" id="4"/>
          <p:cNvSpPr/>
          <p:nvPr/>
        </p:nvSpPr>
        <p:spPr>
          <a:xfrm rot="0">
            <a:off x="9144000" y="6270361"/>
            <a:ext cx="9952845" cy="2397208"/>
          </a:xfrm>
          <a:prstGeom prst="rect">
            <a:avLst/>
          </a:prstGeom>
          <a:solidFill>
            <a:srgbClr val="57C1D4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85850" y="990600"/>
            <a:ext cx="6972215" cy="7676968"/>
            <a:chOff x="0" y="0"/>
            <a:chExt cx="9296287" cy="1023595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6852" t="0" r="16852" b="9536"/>
            <a:stretch>
              <a:fillRect/>
            </a:stretch>
          </p:blipFill>
          <p:spPr>
            <a:xfrm flipH="false" flipV="false">
              <a:off x="0" y="0"/>
              <a:ext cx="9296287" cy="10235958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-5400000">
            <a:off x="16731762" y="1410919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-5400000">
            <a:off x="15939739" y="3593303"/>
            <a:ext cx="2456682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9144000" y="1312982"/>
            <a:ext cx="6787591" cy="2075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7"/>
              </a:lnSpc>
              <a:spcBef>
                <a:spcPct val="0"/>
              </a:spcBef>
            </a:pPr>
            <a:r>
              <a:rPr lang="en-US" sz="8057">
                <a:solidFill>
                  <a:srgbClr val="19598D"/>
                </a:solidFill>
                <a:latin typeface="Montserrat Extra-Bold"/>
              </a:rPr>
              <a:t>Bank Churn Predictor: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03428" y="6767290"/>
            <a:ext cx="8072766" cy="66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Montserrat"/>
              </a:rPr>
              <a:t>Machine learning (ML)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3508284"/>
            <a:ext cx="6787591" cy="26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The purpose of the project is to develop a binary classifier using Logistic regression, Random Forest  or deep learning model to create a predictive tool that estimates the likelihood of bank customers attrition trends.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2868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215412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5376337">
            <a:off x="-400441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110346" y="901455"/>
            <a:ext cx="8033654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19598D"/>
                </a:solidFill>
                <a:latin typeface="Montserrat Extra-Bold"/>
              </a:rPr>
              <a:t>Card Category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190704" y="1652020"/>
            <a:ext cx="4677976" cy="6808674"/>
            <a:chOff x="0" y="0"/>
            <a:chExt cx="6237302" cy="907823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3358441" y="7838906"/>
              <a:ext cx="1250228" cy="12393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29"/>
                </a:lnSpc>
              </a:pPr>
              <a:r>
                <a:rPr lang="en-US" sz="2663">
                  <a:solidFill>
                    <a:srgbClr val="191919"/>
                  </a:solidFill>
                  <a:latin typeface="Maven Pro Regular"/>
                </a:rPr>
                <a:t>Blue</a:t>
              </a:r>
            </a:p>
            <a:p>
              <a:pPr algn="ctr">
                <a:lnSpc>
                  <a:spcPts val="3729"/>
                </a:lnSpc>
              </a:pPr>
              <a:r>
                <a:rPr lang="en-US" sz="2663">
                  <a:solidFill>
                    <a:srgbClr val="191919"/>
                  </a:solidFill>
                  <a:latin typeface="Maven Pro Regular"/>
                </a:rPr>
                <a:t>93.2%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519353" y="-66675"/>
              <a:ext cx="1135203" cy="12393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29"/>
                </a:lnSpc>
              </a:pPr>
              <a:r>
                <a:rPr lang="en-US" sz="2663">
                  <a:solidFill>
                    <a:srgbClr val="191919"/>
                  </a:solidFill>
                  <a:latin typeface="Maven Pro Regular"/>
                </a:rPr>
                <a:t>Silver</a:t>
              </a:r>
            </a:p>
            <a:p>
              <a:pPr algn="ctr">
                <a:lnSpc>
                  <a:spcPts val="3729"/>
                </a:lnSpc>
              </a:pPr>
              <a:r>
                <a:rPr lang="en-US" sz="2663">
                  <a:solidFill>
                    <a:srgbClr val="191919"/>
                  </a:solidFill>
                  <a:latin typeface="Maven Pro Regular"/>
                </a:rPr>
                <a:t>5.5%</a:t>
              </a:r>
            </a:p>
          </p:txBody>
        </p: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0" y="1400458"/>
              <a:ext cx="6237302" cy="6237302"/>
              <a:chOff x="0" y="0"/>
              <a:chExt cx="2540000" cy="254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-132637" y="0"/>
                <a:ext cx="2728862" cy="2640570"/>
              </a:xfrm>
              <a:custGeom>
                <a:avLst/>
                <a:gdLst/>
                <a:ahLst/>
                <a:cxnLst/>
                <a:rect r="r" b="b" t="t" l="l"/>
                <a:pathLst>
                  <a:path h="2640570" w="2728862">
                    <a:moveTo>
                      <a:pt x="1402637" y="0"/>
                    </a:moveTo>
                    <a:cubicBezTo>
                      <a:pt x="2057527" y="0"/>
                      <a:pt x="2605036" y="497978"/>
                      <a:pt x="2666949" y="1149935"/>
                    </a:cubicBezTo>
                    <a:cubicBezTo>
                      <a:pt x="2728862" y="1801892"/>
                      <a:pt x="2284876" y="2394027"/>
                      <a:pt x="1641692" y="2517298"/>
                    </a:cubicBezTo>
                    <a:cubicBezTo>
                      <a:pt x="998508" y="2640570"/>
                      <a:pt x="367051" y="2254552"/>
                      <a:pt x="183525" y="1625903"/>
                    </a:cubicBezTo>
                    <a:cubicBezTo>
                      <a:pt x="0" y="997253"/>
                      <a:pt x="324591" y="332131"/>
                      <a:pt x="933074" y="89995"/>
                    </a:cubicBezTo>
                    <a:lnTo>
                      <a:pt x="1167856" y="679998"/>
                    </a:lnTo>
                    <a:cubicBezTo>
                      <a:pt x="863614" y="801066"/>
                      <a:pt x="701318" y="1133627"/>
                      <a:pt x="793081" y="1447951"/>
                    </a:cubicBezTo>
                    <a:cubicBezTo>
                      <a:pt x="884844" y="1762276"/>
                      <a:pt x="1200572" y="1955285"/>
                      <a:pt x="1522164" y="1893649"/>
                    </a:cubicBezTo>
                    <a:cubicBezTo>
                      <a:pt x="1843756" y="1832013"/>
                      <a:pt x="2065749" y="1535946"/>
                      <a:pt x="2034793" y="1209967"/>
                    </a:cubicBezTo>
                    <a:cubicBezTo>
                      <a:pt x="2003836" y="883989"/>
                      <a:pt x="1730082" y="635000"/>
                      <a:pt x="1402637" y="635000"/>
                    </a:cubicBezTo>
                    <a:close/>
                  </a:path>
                </a:pathLst>
              </a:custGeom>
              <a:solidFill>
                <a:srgbClr val="01A0C4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742048" y="750"/>
                <a:ext cx="506125" cy="691719"/>
              </a:xfrm>
              <a:custGeom>
                <a:avLst/>
                <a:gdLst/>
                <a:ahLst/>
                <a:cxnLst/>
                <a:rect r="r" b="b" t="t" l="l"/>
                <a:pathLst>
                  <a:path h="691719" w="506125">
                    <a:moveTo>
                      <a:pt x="0" y="114189"/>
                    </a:moveTo>
                    <a:cubicBezTo>
                      <a:pt x="152324" y="44565"/>
                      <a:pt x="316916" y="5757"/>
                      <a:pt x="484298" y="0"/>
                    </a:cubicBezTo>
                    <a:lnTo>
                      <a:pt x="506125" y="634625"/>
                    </a:lnTo>
                    <a:cubicBezTo>
                      <a:pt x="422434" y="637504"/>
                      <a:pt x="340138" y="656907"/>
                      <a:pt x="263976" y="691719"/>
                    </a:cubicBezTo>
                    <a:close/>
                  </a:path>
                </a:pathLst>
              </a:custGeom>
              <a:solidFill>
                <a:srgbClr val="1A76A8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1162965" y="0"/>
                <a:ext cx="106972" cy="637259"/>
              </a:xfrm>
              <a:custGeom>
                <a:avLst/>
                <a:gdLst/>
                <a:ahLst/>
                <a:cxnLst/>
                <a:rect r="r" b="b" t="t" l="l"/>
                <a:pathLst>
                  <a:path h="637259" w="106972">
                    <a:moveTo>
                      <a:pt x="0" y="4518"/>
                    </a:moveTo>
                    <a:cubicBezTo>
                      <a:pt x="35557" y="1511"/>
                      <a:pt x="71224" y="4"/>
                      <a:pt x="106908" y="0"/>
                    </a:cubicBezTo>
                    <a:lnTo>
                      <a:pt x="106972" y="635000"/>
                    </a:lnTo>
                    <a:cubicBezTo>
                      <a:pt x="89130" y="635002"/>
                      <a:pt x="71296" y="635756"/>
                      <a:pt x="53517" y="637259"/>
                    </a:cubicBezTo>
                    <a:close/>
                  </a:path>
                </a:pathLst>
              </a:custGeom>
              <a:solidFill>
                <a:srgbClr val="2B4D82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1254241" y="0"/>
                <a:ext cx="15695" cy="635049"/>
              </a:xfrm>
              <a:custGeom>
                <a:avLst/>
                <a:gdLst/>
                <a:ahLst/>
                <a:cxnLst/>
                <a:rect r="r" b="b" t="t" l="l"/>
                <a:pathLst>
                  <a:path h="635049" w="15695">
                    <a:moveTo>
                      <a:pt x="0" y="98"/>
                    </a:moveTo>
                    <a:cubicBezTo>
                      <a:pt x="5211" y="33"/>
                      <a:pt x="10421" y="1"/>
                      <a:pt x="15632" y="0"/>
                    </a:cubicBezTo>
                    <a:lnTo>
                      <a:pt x="15696" y="635000"/>
                    </a:lnTo>
                    <a:cubicBezTo>
                      <a:pt x="13090" y="635000"/>
                      <a:pt x="10485" y="635017"/>
                      <a:pt x="7880" y="635049"/>
                    </a:cubicBezTo>
                    <a:close/>
                  </a:path>
                </a:pathLst>
              </a:custGeom>
              <a:solidFill>
                <a:srgbClr val="2C2757"/>
              </a:solidFill>
            </p:spPr>
          </p:sp>
        </p:grpSp>
      </p:grpSp>
      <p:sp>
        <p:nvSpPr>
          <p:cNvPr name="TextBox 14" id="14"/>
          <p:cNvSpPr txBox="true"/>
          <p:nvPr/>
        </p:nvSpPr>
        <p:spPr>
          <a:xfrm rot="0">
            <a:off x="1587714" y="7084192"/>
            <a:ext cx="2927136" cy="560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2"/>
              </a:lnSpc>
            </a:pPr>
            <a:r>
              <a:rPr lang="en-US" sz="3294">
                <a:solidFill>
                  <a:srgbClr val="FFFFFF"/>
                </a:solidFill>
                <a:latin typeface="Montserrat Semi-Bold"/>
              </a:rPr>
              <a:t>View More</a:t>
            </a:r>
          </a:p>
        </p:txBody>
      </p:sp>
      <p:sp>
        <p:nvSpPr>
          <p:cNvPr name="AutoShape 15" id="15"/>
          <p:cNvSpPr/>
          <p:nvPr/>
        </p:nvSpPr>
        <p:spPr>
          <a:xfrm rot="0">
            <a:off x="2321722" y="2250571"/>
            <a:ext cx="5039244" cy="2019797"/>
          </a:xfrm>
          <a:prstGeom prst="rect">
            <a:avLst/>
          </a:prstGeom>
          <a:solidFill>
            <a:srgbClr val="13538A">
              <a:alpha val="3529"/>
            </a:srgbClr>
          </a:solidFill>
        </p:spPr>
      </p:sp>
      <p:sp>
        <p:nvSpPr>
          <p:cNvPr name="AutoShape 16" id="16"/>
          <p:cNvSpPr/>
          <p:nvPr/>
        </p:nvSpPr>
        <p:spPr>
          <a:xfrm rot="0">
            <a:off x="2321722" y="7238503"/>
            <a:ext cx="5039244" cy="2019797"/>
          </a:xfrm>
          <a:prstGeom prst="rect">
            <a:avLst/>
          </a:prstGeom>
          <a:solidFill>
            <a:srgbClr val="13538A">
              <a:alpha val="3529"/>
            </a:srgbClr>
          </a:solidFill>
        </p:spPr>
      </p:sp>
      <p:sp>
        <p:nvSpPr>
          <p:cNvPr name="AutoShape 17" id="17"/>
          <p:cNvSpPr/>
          <p:nvPr/>
        </p:nvSpPr>
        <p:spPr>
          <a:xfrm rot="0">
            <a:off x="2321722" y="4744537"/>
            <a:ext cx="5039244" cy="2019797"/>
          </a:xfrm>
          <a:prstGeom prst="rect">
            <a:avLst/>
          </a:prstGeom>
          <a:solidFill>
            <a:srgbClr val="13538A">
              <a:alpha val="3529"/>
            </a:srgbClr>
          </a:solidFill>
        </p:spPr>
      </p:sp>
      <p:sp>
        <p:nvSpPr>
          <p:cNvPr name="TextBox 18" id="18"/>
          <p:cNvSpPr txBox="true"/>
          <p:nvPr/>
        </p:nvSpPr>
        <p:spPr>
          <a:xfrm rot="0">
            <a:off x="2693197" y="2871027"/>
            <a:ext cx="4214406" cy="1096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</a:pPr>
            <a:r>
              <a:rPr lang="en-US" sz="2648">
                <a:solidFill>
                  <a:srgbClr val="191919"/>
                </a:solidFill>
                <a:latin typeface="Maven Pro Regular"/>
              </a:rPr>
              <a:t>of customers have blue cards</a:t>
            </a:r>
          </a:p>
        </p:txBody>
      </p:sp>
      <p:sp>
        <p:nvSpPr>
          <p:cNvPr name="AutoShape 19" id="19"/>
          <p:cNvSpPr/>
          <p:nvPr/>
        </p:nvSpPr>
        <p:spPr>
          <a:xfrm rot="0">
            <a:off x="1028700" y="2250571"/>
            <a:ext cx="1293022" cy="2019797"/>
          </a:xfrm>
          <a:prstGeom prst="rect">
            <a:avLst/>
          </a:prstGeom>
          <a:solidFill>
            <a:srgbClr val="01A0C4"/>
          </a:solidFill>
        </p:spPr>
      </p:sp>
      <p:sp>
        <p:nvSpPr>
          <p:cNvPr name="TextBox 20" id="20"/>
          <p:cNvSpPr txBox="true"/>
          <p:nvPr/>
        </p:nvSpPr>
        <p:spPr>
          <a:xfrm rot="0">
            <a:off x="1290589" y="3012819"/>
            <a:ext cx="76924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Maven Pro Regular Bold"/>
              </a:rPr>
              <a:t>93</a:t>
            </a:r>
            <a:r>
              <a:rPr lang="en-US" sz="3000">
                <a:solidFill>
                  <a:srgbClr val="191919"/>
                </a:solidFill>
                <a:latin typeface="Maven Pro Regular Bold"/>
              </a:rPr>
              <a:t>%</a:t>
            </a:r>
          </a:p>
        </p:txBody>
      </p:sp>
      <p:sp>
        <p:nvSpPr>
          <p:cNvPr name="AutoShape 21" id="21"/>
          <p:cNvSpPr/>
          <p:nvPr/>
        </p:nvSpPr>
        <p:spPr>
          <a:xfrm rot="0">
            <a:off x="1028700" y="4744537"/>
            <a:ext cx="1293022" cy="2019797"/>
          </a:xfrm>
          <a:prstGeom prst="rect">
            <a:avLst/>
          </a:prstGeom>
          <a:solidFill>
            <a:srgbClr val="37C9EF"/>
          </a:solidFill>
        </p:spPr>
      </p:sp>
      <p:sp>
        <p:nvSpPr>
          <p:cNvPr name="TextBox 22" id="22"/>
          <p:cNvSpPr txBox="true"/>
          <p:nvPr/>
        </p:nvSpPr>
        <p:spPr>
          <a:xfrm rot="0">
            <a:off x="1233544" y="5506785"/>
            <a:ext cx="88333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Maven Pro Regular Bold"/>
              </a:rPr>
              <a:t>5</a:t>
            </a:r>
            <a:r>
              <a:rPr lang="en-US" sz="3000">
                <a:solidFill>
                  <a:srgbClr val="191919"/>
                </a:solidFill>
                <a:latin typeface="Maven Pro Regular Bold"/>
              </a:rPr>
              <a:t>%</a:t>
            </a:r>
          </a:p>
        </p:txBody>
      </p:sp>
      <p:sp>
        <p:nvSpPr>
          <p:cNvPr name="AutoShape 23" id="23"/>
          <p:cNvSpPr/>
          <p:nvPr/>
        </p:nvSpPr>
        <p:spPr>
          <a:xfrm rot="0">
            <a:off x="1028700" y="7238503"/>
            <a:ext cx="1293022" cy="2019797"/>
          </a:xfrm>
          <a:prstGeom prst="rect">
            <a:avLst/>
          </a:prstGeom>
          <a:solidFill>
            <a:srgbClr val="37C9EF"/>
          </a:solidFill>
        </p:spPr>
      </p:sp>
      <p:sp>
        <p:nvSpPr>
          <p:cNvPr name="TextBox 24" id="24"/>
          <p:cNvSpPr txBox="true"/>
          <p:nvPr/>
        </p:nvSpPr>
        <p:spPr>
          <a:xfrm rot="0">
            <a:off x="1290589" y="8000751"/>
            <a:ext cx="76924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Maven Pro Regular Bold"/>
              </a:rPr>
              <a:t>2</a:t>
            </a:r>
            <a:r>
              <a:rPr lang="en-US" sz="3000">
                <a:solidFill>
                  <a:srgbClr val="191919"/>
                </a:solidFill>
                <a:latin typeface="Maven Pro Regular Bold"/>
              </a:rPr>
              <a:t>%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34141" y="5139576"/>
            <a:ext cx="4214406" cy="1096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</a:pPr>
            <a:r>
              <a:rPr lang="en-US" sz="2648">
                <a:solidFill>
                  <a:srgbClr val="191919"/>
                </a:solidFill>
                <a:latin typeface="Maven Pro Regular"/>
              </a:rPr>
              <a:t>of customers have silver cards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895615" y="7850894"/>
            <a:ext cx="4214406" cy="1096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</a:pPr>
            <a:r>
              <a:rPr lang="en-US" sz="2648">
                <a:solidFill>
                  <a:srgbClr val="191919"/>
                </a:solidFill>
                <a:latin typeface="Maven Pro Regular"/>
              </a:rPr>
              <a:t>of customers have gold and platinum cards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010633" y="0"/>
            <a:ext cx="10277367" cy="2739331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3" id="3"/>
          <p:cNvSpPr/>
          <p:nvPr/>
        </p:nvSpPr>
        <p:spPr>
          <a:xfrm rot="0">
            <a:off x="8741989" y="-1074230"/>
            <a:ext cx="3973783" cy="6148935"/>
          </a:xfrm>
          <a:prstGeom prst="rect">
            <a:avLst/>
          </a:prstGeom>
          <a:solidFill>
            <a:srgbClr val="000000">
              <a:alpha val="21961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3239987" y="-597972"/>
            <a:ext cx="4688171" cy="8725930"/>
          </a:xfrm>
          <a:prstGeom prst="rect">
            <a:avLst/>
          </a:prstGeom>
          <a:solidFill>
            <a:srgbClr val="000000">
              <a:alpha val="21961"/>
            </a:srgbClr>
          </a:solidFill>
        </p:spPr>
      </p:sp>
      <p:grpSp>
        <p:nvGrpSpPr>
          <p:cNvPr name="Group 5" id="5"/>
          <p:cNvGrpSpPr/>
          <p:nvPr/>
        </p:nvGrpSpPr>
        <p:grpSpPr>
          <a:xfrm rot="0">
            <a:off x="13097112" y="0"/>
            <a:ext cx="4688171" cy="7985083"/>
            <a:chOff x="0" y="0"/>
            <a:chExt cx="6250894" cy="1064677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36874" t="0" r="36874" b="0"/>
            <a:stretch>
              <a:fillRect/>
            </a:stretch>
          </p:blipFill>
          <p:spPr>
            <a:xfrm flipH="false" flipV="false">
              <a:off x="0" y="0"/>
              <a:ext cx="6250894" cy="10646778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8599114" y="0"/>
            <a:ext cx="3973783" cy="4931830"/>
            <a:chOff x="0" y="0"/>
            <a:chExt cx="5298377" cy="657577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26436" t="0" r="16607" b="0"/>
            <a:stretch>
              <a:fillRect/>
            </a:stretch>
          </p:blipFill>
          <p:spPr>
            <a:xfrm flipH="false" flipV="false">
              <a:off x="0" y="0"/>
              <a:ext cx="5298377" cy="6575773"/>
            </a:xfrm>
            <a:prstGeom prst="rect">
              <a:avLst/>
            </a:prstGeom>
          </p:spPr>
        </p:pic>
      </p:grpSp>
      <p:sp>
        <p:nvSpPr>
          <p:cNvPr name="AutoShape 9" id="9"/>
          <p:cNvSpPr/>
          <p:nvPr/>
        </p:nvSpPr>
        <p:spPr>
          <a:xfrm rot="0">
            <a:off x="-282420" y="92868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-5400000">
            <a:off x="215412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rot="-5376337">
            <a:off x="-400441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120665" y="1085850"/>
            <a:ext cx="7097448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19598D"/>
                </a:solidFill>
                <a:latin typeface="Montserrat Extra-Bold"/>
              </a:rPr>
              <a:t>Model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691706"/>
            <a:ext cx="6033358" cy="121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4"/>
              </a:lnSpc>
            </a:pPr>
            <a:r>
              <a:rPr lang="en-US" sz="2317">
                <a:solidFill>
                  <a:srgbClr val="000000"/>
                </a:solidFill>
                <a:latin typeface="Montserrat"/>
              </a:rPr>
              <a:t>After data exploration, it's concluded that the churn prediction is a classification problem.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3251" y="5585338"/>
            <a:ext cx="6308824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Logistic Regression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Random Forest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Neural Network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867060"/>
            <a:ext cx="5941393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19598D"/>
                </a:solidFill>
                <a:latin typeface="Montserrat Extra-Bold"/>
              </a:rPr>
              <a:t>Selected Models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2868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215412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5376337">
            <a:off x="-400441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229658" y="901455"/>
            <a:ext cx="8659692" cy="191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19598D"/>
                </a:solidFill>
                <a:latin typeface="Montserrat Extra-Bold"/>
              </a:rPr>
              <a:t>Target Variable</a:t>
            </a: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19598D"/>
                </a:solidFill>
                <a:latin typeface="Montserrat Extra-Bold"/>
              </a:rPr>
              <a:t>Attrition Flag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0438" y="3568700"/>
            <a:ext cx="6308824" cy="435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Out of the 10,127 rows, 1627 customers have left the bank.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This causes an imbalanced data.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Issue</a:t>
            </a:r>
            <a:r>
              <a:rPr lang="en-US" sz="2499">
                <a:solidFill>
                  <a:srgbClr val="000000"/>
                </a:solidFill>
                <a:latin typeface="Montserrat"/>
              </a:rPr>
              <a:t>:  Data proportion makes prediction difficult.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Solution</a:t>
            </a:r>
            <a:r>
              <a:rPr lang="en-US" sz="2499">
                <a:solidFill>
                  <a:srgbClr val="000000"/>
                </a:solidFill>
                <a:latin typeface="Montserrat"/>
              </a:rPr>
              <a:t>: Balance data using RandomOverSampler.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592513" y="2218205"/>
            <a:ext cx="8800170" cy="6217793"/>
            <a:chOff x="0" y="0"/>
            <a:chExt cx="11733560" cy="829039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7813709" y="7051064"/>
              <a:ext cx="3919851" cy="12393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29"/>
                </a:lnSpc>
              </a:pPr>
              <a:r>
                <a:rPr lang="en-US" sz="2663">
                  <a:solidFill>
                    <a:srgbClr val="191919"/>
                  </a:solidFill>
                  <a:latin typeface="Maven Pro Regular"/>
                </a:rPr>
                <a:t>Existing Customers</a:t>
              </a:r>
            </a:p>
            <a:p>
              <a:pPr algn="ctr">
                <a:lnSpc>
                  <a:spcPts val="3729"/>
                </a:lnSpc>
              </a:pPr>
              <a:r>
                <a:rPr lang="en-US" sz="2663">
                  <a:solidFill>
                    <a:srgbClr val="191919"/>
                  </a:solidFill>
                  <a:latin typeface="Maven Pro Regular"/>
                </a:rPr>
                <a:t>83.9%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3881469" cy="12393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29"/>
                </a:lnSpc>
              </a:pPr>
              <a:r>
                <a:rPr lang="en-US" sz="2663">
                  <a:solidFill>
                    <a:srgbClr val="191919"/>
                  </a:solidFill>
                  <a:latin typeface="Maven Pro Regular"/>
                </a:rPr>
                <a:t>Attrited Customers</a:t>
              </a:r>
            </a:p>
            <a:p>
              <a:pPr algn="ctr">
                <a:lnSpc>
                  <a:spcPts val="3729"/>
                </a:lnSpc>
              </a:pPr>
              <a:r>
                <a:rPr lang="en-US" sz="2663">
                  <a:solidFill>
                    <a:srgbClr val="191919"/>
                  </a:solidFill>
                  <a:latin typeface="Maven Pro Regular"/>
                </a:rPr>
                <a:t>16.1%</a:t>
              </a:r>
            </a:p>
          </p:txBody>
        </p: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2728938" y="1026544"/>
              <a:ext cx="6237302" cy="6237302"/>
              <a:chOff x="0" y="0"/>
              <a:chExt cx="2540000" cy="254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-105852" y="0"/>
                <a:ext cx="2748515" cy="2666728"/>
              </a:xfrm>
              <a:custGeom>
                <a:avLst/>
                <a:gdLst/>
                <a:ahLst/>
                <a:cxnLst/>
                <a:rect r="r" b="b" t="t" l="l"/>
                <a:pathLst>
                  <a:path h="2666728" w="2748515">
                    <a:moveTo>
                      <a:pt x="1375852" y="0"/>
                    </a:moveTo>
                    <a:cubicBezTo>
                      <a:pt x="1961037" y="0"/>
                      <a:pt x="2470470" y="399855"/>
                      <a:pt x="2609492" y="968286"/>
                    </a:cubicBezTo>
                    <a:cubicBezTo>
                      <a:pt x="2748515" y="1536717"/>
                      <a:pt x="2481134" y="2126559"/>
                      <a:pt x="1962004" y="2396644"/>
                    </a:cubicBezTo>
                    <a:cubicBezTo>
                      <a:pt x="1442874" y="2666728"/>
                      <a:pt x="806398" y="2547131"/>
                      <a:pt x="420716" y="2107028"/>
                    </a:cubicBezTo>
                    <a:cubicBezTo>
                      <a:pt x="35034" y="1666924"/>
                      <a:pt x="0" y="1020257"/>
                      <a:pt x="335876" y="541062"/>
                    </a:cubicBezTo>
                    <a:lnTo>
                      <a:pt x="855864" y="905531"/>
                    </a:lnTo>
                    <a:cubicBezTo>
                      <a:pt x="687926" y="1145129"/>
                      <a:pt x="705443" y="1468462"/>
                      <a:pt x="898284" y="1688514"/>
                    </a:cubicBezTo>
                    <a:cubicBezTo>
                      <a:pt x="1091125" y="1908565"/>
                      <a:pt x="1409363" y="1968364"/>
                      <a:pt x="1668928" y="1833322"/>
                    </a:cubicBezTo>
                    <a:cubicBezTo>
                      <a:pt x="1928493" y="1698279"/>
                      <a:pt x="2062183" y="1403359"/>
                      <a:pt x="1992672" y="1119143"/>
                    </a:cubicBezTo>
                    <a:cubicBezTo>
                      <a:pt x="1923161" y="834927"/>
                      <a:pt x="1668444" y="635000"/>
                      <a:pt x="1375852" y="635000"/>
                    </a:cubicBezTo>
                    <a:close/>
                  </a:path>
                </a:pathLst>
              </a:custGeom>
              <a:solidFill>
                <a:srgbClr val="01A0C4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194892" y="0"/>
                <a:ext cx="1075044" cy="931975"/>
              </a:xfrm>
              <a:custGeom>
                <a:avLst/>
                <a:gdLst/>
                <a:ahLst/>
                <a:cxnLst/>
                <a:rect r="r" b="b" t="t" l="l"/>
                <a:pathLst>
                  <a:path h="931975" w="1075044">
                    <a:moveTo>
                      <a:pt x="0" y="593950"/>
                    </a:moveTo>
                    <a:cubicBezTo>
                      <a:pt x="232412" y="224350"/>
                      <a:pt x="638381" y="44"/>
                      <a:pt x="1074981" y="0"/>
                    </a:cubicBezTo>
                    <a:lnTo>
                      <a:pt x="1075045" y="635000"/>
                    </a:lnTo>
                    <a:cubicBezTo>
                      <a:pt x="856745" y="635022"/>
                      <a:pt x="653760" y="747175"/>
                      <a:pt x="537554" y="931975"/>
                    </a:cubicBezTo>
                    <a:close/>
                  </a:path>
                </a:pathLst>
              </a:custGeom>
              <a:solidFill>
                <a:srgbClr val="1A76A8"/>
              </a:solidFill>
            </p:spPr>
          </p:sp>
        </p:grp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2868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215412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5376337">
            <a:off x="-400441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587714" y="7084192"/>
            <a:ext cx="2927136" cy="560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2"/>
              </a:lnSpc>
            </a:pPr>
            <a:r>
              <a:rPr lang="en-US" sz="3294">
                <a:solidFill>
                  <a:srgbClr val="FFFFFF"/>
                </a:solidFill>
                <a:latin typeface="Montserrat Semi-Bold"/>
              </a:rPr>
              <a:t>View More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2321722" y="2250571"/>
            <a:ext cx="5039244" cy="2019797"/>
          </a:xfrm>
          <a:prstGeom prst="rect">
            <a:avLst/>
          </a:prstGeom>
          <a:solidFill>
            <a:srgbClr val="13538A">
              <a:alpha val="3529"/>
            </a:srgbClr>
          </a:solidFill>
        </p:spPr>
      </p:sp>
      <p:sp>
        <p:nvSpPr>
          <p:cNvPr name="AutoShape 7" id="7"/>
          <p:cNvSpPr/>
          <p:nvPr/>
        </p:nvSpPr>
        <p:spPr>
          <a:xfrm rot="0">
            <a:off x="2321722" y="7238503"/>
            <a:ext cx="5039244" cy="2019797"/>
          </a:xfrm>
          <a:prstGeom prst="rect">
            <a:avLst/>
          </a:prstGeom>
          <a:solidFill>
            <a:srgbClr val="13538A">
              <a:alpha val="3529"/>
            </a:srgbClr>
          </a:solidFill>
        </p:spPr>
      </p:sp>
      <p:sp>
        <p:nvSpPr>
          <p:cNvPr name="AutoShape 8" id="8"/>
          <p:cNvSpPr/>
          <p:nvPr/>
        </p:nvSpPr>
        <p:spPr>
          <a:xfrm rot="0">
            <a:off x="2321722" y="4744537"/>
            <a:ext cx="5039244" cy="2019797"/>
          </a:xfrm>
          <a:prstGeom prst="rect">
            <a:avLst/>
          </a:prstGeom>
          <a:solidFill>
            <a:srgbClr val="13538A">
              <a:alpha val="3529"/>
            </a:srgbClr>
          </a:solidFill>
        </p:spPr>
      </p:sp>
      <p:sp>
        <p:nvSpPr>
          <p:cNvPr name="AutoShape 9" id="9"/>
          <p:cNvSpPr/>
          <p:nvPr/>
        </p:nvSpPr>
        <p:spPr>
          <a:xfrm rot="0">
            <a:off x="1028700" y="2250571"/>
            <a:ext cx="1293022" cy="2019797"/>
          </a:xfrm>
          <a:prstGeom prst="rect">
            <a:avLst/>
          </a:prstGeom>
          <a:solidFill>
            <a:srgbClr val="01A0C4"/>
          </a:solidFill>
        </p:spPr>
      </p:sp>
      <p:sp>
        <p:nvSpPr>
          <p:cNvPr name="AutoShape 10" id="10"/>
          <p:cNvSpPr/>
          <p:nvPr/>
        </p:nvSpPr>
        <p:spPr>
          <a:xfrm rot="0">
            <a:off x="1028700" y="4744537"/>
            <a:ext cx="1293022" cy="2019797"/>
          </a:xfrm>
          <a:prstGeom prst="rect">
            <a:avLst/>
          </a:prstGeom>
          <a:solidFill>
            <a:srgbClr val="37C9EF"/>
          </a:solidFill>
        </p:spPr>
      </p:sp>
      <p:sp>
        <p:nvSpPr>
          <p:cNvPr name="AutoShape 11" id="11"/>
          <p:cNvSpPr/>
          <p:nvPr/>
        </p:nvSpPr>
        <p:spPr>
          <a:xfrm rot="0">
            <a:off x="1028700" y="7238503"/>
            <a:ext cx="1293022" cy="2019797"/>
          </a:xfrm>
          <a:prstGeom prst="rect">
            <a:avLst/>
          </a:prstGeom>
          <a:solidFill>
            <a:srgbClr val="37C9EF"/>
          </a:solidFill>
        </p:spPr>
      </p:sp>
      <p:sp>
        <p:nvSpPr>
          <p:cNvPr name="Freeform 12" id="12"/>
          <p:cNvSpPr/>
          <p:nvPr/>
        </p:nvSpPr>
        <p:spPr>
          <a:xfrm flipH="false" flipV="false" rot="0">
            <a:off x="8458773" y="2120657"/>
            <a:ext cx="9121263" cy="6356918"/>
          </a:xfrm>
          <a:custGeom>
            <a:avLst/>
            <a:gdLst/>
            <a:ahLst/>
            <a:cxnLst/>
            <a:rect r="r" b="b" t="t" l="l"/>
            <a:pathLst>
              <a:path h="6356918" w="9121263">
                <a:moveTo>
                  <a:pt x="0" y="0"/>
                </a:moveTo>
                <a:lnTo>
                  <a:pt x="9121263" y="0"/>
                </a:lnTo>
                <a:lnTo>
                  <a:pt x="9121263" y="6356918"/>
                </a:lnTo>
                <a:lnTo>
                  <a:pt x="0" y="6356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714130"/>
            <a:ext cx="10393665" cy="1406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7000">
                <a:solidFill>
                  <a:srgbClr val="19598D"/>
                </a:solidFill>
                <a:latin typeface="Montserrat Extra-Bold"/>
              </a:rPr>
              <a:t>Random Forest</a:t>
            </a:r>
          </a:p>
          <a:p>
            <a:pPr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19598D"/>
                </a:solidFill>
                <a:latin typeface="Montserrat Extra-Bold"/>
              </a:rPr>
              <a:t>Feature Importance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93197" y="2953247"/>
            <a:ext cx="4214406" cy="535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</a:pPr>
            <a:r>
              <a:rPr lang="en-US" sz="2648">
                <a:solidFill>
                  <a:srgbClr val="191919"/>
                </a:solidFill>
                <a:latin typeface="Maven Pro Regular"/>
              </a:rPr>
              <a:t>Total Transaction Amount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0589" y="3012819"/>
            <a:ext cx="76924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Maven Pro Regular Bold"/>
              </a:rPr>
              <a:t>19</a:t>
            </a:r>
            <a:r>
              <a:rPr lang="en-US" sz="3000">
                <a:solidFill>
                  <a:srgbClr val="191919"/>
                </a:solidFill>
                <a:latin typeface="Maven Pro Regular Bold"/>
              </a:rPr>
              <a:t>%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3544" y="5506785"/>
            <a:ext cx="88333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Maven Pro Regular Bold"/>
              </a:rPr>
              <a:t>17</a:t>
            </a:r>
            <a:r>
              <a:rPr lang="en-US" sz="3000">
                <a:solidFill>
                  <a:srgbClr val="191919"/>
                </a:solidFill>
                <a:latin typeface="Maven Pro Regular Bold"/>
              </a:rPr>
              <a:t>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0589" y="8000751"/>
            <a:ext cx="76924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Maven Pro Regular Bold"/>
              </a:rPr>
              <a:t>12</a:t>
            </a:r>
            <a:r>
              <a:rPr lang="en-US" sz="3000">
                <a:solidFill>
                  <a:srgbClr val="191919"/>
                </a:solidFill>
                <a:latin typeface="Maven Pro Regular Bold"/>
              </a:rPr>
              <a:t>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34141" y="5419849"/>
            <a:ext cx="4214406" cy="535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</a:pPr>
            <a:r>
              <a:rPr lang="en-US" sz="2648">
                <a:solidFill>
                  <a:srgbClr val="191919"/>
                </a:solidFill>
                <a:latin typeface="Maven Pro Regular"/>
              </a:rPr>
              <a:t>Total Transaction Count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95615" y="7850894"/>
            <a:ext cx="4214406" cy="1096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</a:pPr>
            <a:r>
              <a:rPr lang="en-US" sz="2648">
                <a:solidFill>
                  <a:srgbClr val="191919"/>
                </a:solidFill>
                <a:latin typeface="Maven Pro Regular"/>
              </a:rPr>
              <a:t>Total Count Change from Q4-Q1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37735" y="8603157"/>
            <a:ext cx="8115300" cy="66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6"/>
              </a:lnSpc>
            </a:pPr>
            <a:r>
              <a:rPr lang="en-US" sz="1400" spc="-23">
                <a:solidFill>
                  <a:srgbClr val="2C92D5"/>
                </a:solidFill>
                <a:latin typeface="Maven Pro Bold"/>
              </a:rPr>
              <a:t>Code adapted from: https://www.kaggle.com/code/andreshg/churn-prediction-0-99-auc-h2o-sklearn-smote#4.-Feature-Selection</a:t>
            </a:r>
          </a:p>
          <a:p>
            <a:pPr algn="ctr">
              <a:lnSpc>
                <a:spcPts val="1736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917207"/>
            <a:ext cx="4649393" cy="26801"/>
          </a:xfrm>
          <a:prstGeom prst="rect">
            <a:avLst/>
          </a:prstGeom>
          <a:solidFill>
            <a:srgbClr val="777777">
              <a:alpha val="19608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6031274" y="5912579"/>
            <a:ext cx="2648652" cy="1004627"/>
          </a:xfrm>
          <a:prstGeom prst="rect">
            <a:avLst/>
          </a:prstGeom>
          <a:solidFill>
            <a:srgbClr val="86EAE9">
              <a:alpha val="19608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6033241" y="3271228"/>
            <a:ext cx="2644719" cy="1375362"/>
          </a:xfrm>
          <a:prstGeom prst="rect">
            <a:avLst/>
          </a:prstGeom>
          <a:solidFill>
            <a:srgbClr val="86EAE9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6364776" y="5212136"/>
            <a:ext cx="198164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 Regular"/>
              </a:rPr>
              <a:t>88%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62810" y="6251657"/>
            <a:ext cx="198164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 Regular"/>
              </a:rPr>
              <a:t>94%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23257" y="5212136"/>
            <a:ext cx="198164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 Regular"/>
              </a:rPr>
              <a:t>70%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8893687" y="5885565"/>
            <a:ext cx="2648652" cy="1004627"/>
          </a:xfrm>
          <a:prstGeom prst="rect">
            <a:avLst/>
          </a:prstGeom>
          <a:solidFill>
            <a:srgbClr val="3EDAD8">
              <a:alpha val="19608"/>
            </a:srgbClr>
          </a:solidFill>
        </p:spPr>
      </p:sp>
      <p:sp>
        <p:nvSpPr>
          <p:cNvPr name="TextBox 9" id="9"/>
          <p:cNvSpPr txBox="true"/>
          <p:nvPr/>
        </p:nvSpPr>
        <p:spPr>
          <a:xfrm rot="0">
            <a:off x="9223257" y="6251657"/>
            <a:ext cx="198164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 Regular"/>
              </a:rPr>
              <a:t>88%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87636" y="5212136"/>
            <a:ext cx="198164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 Regular"/>
              </a:rPr>
              <a:t>49%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11758067" y="5898965"/>
            <a:ext cx="2648652" cy="1004627"/>
          </a:xfrm>
          <a:prstGeom prst="rect">
            <a:avLst/>
          </a:prstGeom>
          <a:solidFill>
            <a:srgbClr val="37C9EF">
              <a:alpha val="19608"/>
            </a:srgbClr>
          </a:solidFill>
        </p:spPr>
      </p:sp>
      <p:sp>
        <p:nvSpPr>
          <p:cNvPr name="TextBox 12" id="12"/>
          <p:cNvSpPr txBox="true"/>
          <p:nvPr/>
        </p:nvSpPr>
        <p:spPr>
          <a:xfrm rot="0">
            <a:off x="12087636" y="6251657"/>
            <a:ext cx="198164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 Regular"/>
              </a:rPr>
              <a:t>71%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44150" y="5212136"/>
            <a:ext cx="198164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 Regular"/>
              </a:rPr>
              <a:t>57%</a:t>
            </a:r>
          </a:p>
        </p:txBody>
      </p:sp>
      <p:sp>
        <p:nvSpPr>
          <p:cNvPr name="AutoShape 14" id="14"/>
          <p:cNvSpPr/>
          <p:nvPr/>
        </p:nvSpPr>
        <p:spPr>
          <a:xfrm rot="0">
            <a:off x="14606715" y="5885565"/>
            <a:ext cx="2648652" cy="1004627"/>
          </a:xfrm>
          <a:prstGeom prst="rect">
            <a:avLst/>
          </a:prstGeom>
          <a:solidFill>
            <a:srgbClr val="2C92D5">
              <a:alpha val="19608"/>
            </a:srgbClr>
          </a:solidFill>
        </p:spPr>
      </p:sp>
      <p:sp>
        <p:nvSpPr>
          <p:cNvPr name="TextBox 15" id="15"/>
          <p:cNvSpPr txBox="true"/>
          <p:nvPr/>
        </p:nvSpPr>
        <p:spPr>
          <a:xfrm rot="0">
            <a:off x="14944150" y="6251657"/>
            <a:ext cx="198164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 Regular"/>
              </a:rPr>
              <a:t>79%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212136"/>
            <a:ext cx="396133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 Regular"/>
              </a:rPr>
              <a:t>Logistic Regression Model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251657"/>
            <a:ext cx="396133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 Regular"/>
              </a:rPr>
              <a:t>Random Forest Model</a:t>
            </a:r>
          </a:p>
        </p:txBody>
      </p:sp>
      <p:sp>
        <p:nvSpPr>
          <p:cNvPr name="AutoShape 18" id="18"/>
          <p:cNvSpPr/>
          <p:nvPr/>
        </p:nvSpPr>
        <p:spPr>
          <a:xfrm rot="0">
            <a:off x="8891721" y="3271228"/>
            <a:ext cx="2644719" cy="1375362"/>
          </a:xfrm>
          <a:prstGeom prst="rect">
            <a:avLst/>
          </a:prstGeom>
          <a:solidFill>
            <a:srgbClr val="3EDAD8"/>
          </a:solidFill>
        </p:spPr>
      </p:sp>
      <p:sp>
        <p:nvSpPr>
          <p:cNvPr name="AutoShape 19" id="19"/>
          <p:cNvSpPr/>
          <p:nvPr/>
        </p:nvSpPr>
        <p:spPr>
          <a:xfrm rot="0">
            <a:off x="11756100" y="3271228"/>
            <a:ext cx="2644719" cy="1375362"/>
          </a:xfrm>
          <a:prstGeom prst="rect">
            <a:avLst/>
          </a:prstGeom>
          <a:solidFill>
            <a:srgbClr val="37C9EF"/>
          </a:solidFill>
        </p:spPr>
      </p:sp>
      <p:sp>
        <p:nvSpPr>
          <p:cNvPr name="AutoShape 20" id="20"/>
          <p:cNvSpPr/>
          <p:nvPr/>
        </p:nvSpPr>
        <p:spPr>
          <a:xfrm rot="0">
            <a:off x="14612614" y="3271228"/>
            <a:ext cx="2644719" cy="1375362"/>
          </a:xfrm>
          <a:prstGeom prst="rect">
            <a:avLst/>
          </a:prstGeom>
          <a:solidFill>
            <a:srgbClr val="2C92D5"/>
          </a:solidFill>
        </p:spPr>
      </p:sp>
      <p:sp>
        <p:nvSpPr>
          <p:cNvPr name="TextBox 21" id="21"/>
          <p:cNvSpPr txBox="true"/>
          <p:nvPr/>
        </p:nvSpPr>
        <p:spPr>
          <a:xfrm rot="0">
            <a:off x="6189211" y="3792221"/>
            <a:ext cx="2336712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ileron Regular Bold"/>
              </a:rPr>
              <a:t>Accuracy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45725" y="3792221"/>
            <a:ext cx="2336712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ileron Regular Bold"/>
              </a:rPr>
              <a:t>Precision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10104" y="3792221"/>
            <a:ext cx="2336712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ileron Regular Bold"/>
              </a:rPr>
              <a:t>Recall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766618" y="3792221"/>
            <a:ext cx="2336712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ileron Regular Bold"/>
              </a:rPr>
              <a:t>f1-score</a:t>
            </a:r>
          </a:p>
        </p:txBody>
      </p:sp>
      <p:sp>
        <p:nvSpPr>
          <p:cNvPr name="AutoShape 25" id="25"/>
          <p:cNvSpPr/>
          <p:nvPr/>
        </p:nvSpPr>
        <p:spPr>
          <a:xfrm rot="0">
            <a:off x="1028700" y="5912579"/>
            <a:ext cx="4649393" cy="26801"/>
          </a:xfrm>
          <a:prstGeom prst="rect">
            <a:avLst/>
          </a:prstGeom>
          <a:solidFill>
            <a:srgbClr val="777777">
              <a:alpha val="19608"/>
            </a:srgbClr>
          </a:solidFill>
        </p:spPr>
      </p:sp>
      <p:grpSp>
        <p:nvGrpSpPr>
          <p:cNvPr name="Group 26" id="26"/>
          <p:cNvGrpSpPr/>
          <p:nvPr/>
        </p:nvGrpSpPr>
        <p:grpSpPr>
          <a:xfrm rot="0">
            <a:off x="3537507" y="1028700"/>
            <a:ext cx="11212986" cy="1165202"/>
            <a:chOff x="0" y="0"/>
            <a:chExt cx="14950648" cy="1553603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47625"/>
              <a:ext cx="14950648" cy="767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sz="3600" spc="107">
                  <a:solidFill>
                    <a:srgbClr val="191919"/>
                  </a:solidFill>
                  <a:latin typeface="Aileron Heavy"/>
                </a:rPr>
                <a:t>Model</a:t>
              </a:r>
              <a:r>
                <a:rPr lang="en-US" sz="3600" spc="107" u="none">
                  <a:solidFill>
                    <a:srgbClr val="191919"/>
                  </a:solidFill>
                  <a:latin typeface="Aileron Heavy"/>
                </a:rPr>
                <a:t> Comparison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786590" y="1007503"/>
              <a:ext cx="13377469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699">
                  <a:solidFill>
                    <a:srgbClr val="191919"/>
                  </a:solidFill>
                  <a:latin typeface="Aileron Regular"/>
                </a:rPr>
                <a:t>Classification report Before balancing data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917207"/>
            <a:ext cx="4649393" cy="26801"/>
          </a:xfrm>
          <a:prstGeom prst="rect">
            <a:avLst/>
          </a:prstGeom>
          <a:solidFill>
            <a:srgbClr val="777777">
              <a:alpha val="19608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6031274" y="5912579"/>
            <a:ext cx="2648652" cy="1004627"/>
          </a:xfrm>
          <a:prstGeom prst="rect">
            <a:avLst/>
          </a:prstGeom>
          <a:solidFill>
            <a:srgbClr val="86EAE9">
              <a:alpha val="19608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6033241" y="3271228"/>
            <a:ext cx="2644719" cy="1375362"/>
          </a:xfrm>
          <a:prstGeom prst="rect">
            <a:avLst/>
          </a:prstGeom>
          <a:solidFill>
            <a:srgbClr val="86EAE9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6364776" y="5212136"/>
            <a:ext cx="198164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 Regular"/>
              </a:rPr>
              <a:t>83%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62810" y="6251657"/>
            <a:ext cx="198164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 Regular"/>
              </a:rPr>
              <a:t>99%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23257" y="5212136"/>
            <a:ext cx="198164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 Regular"/>
              </a:rPr>
              <a:t>82%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8893687" y="5885565"/>
            <a:ext cx="2648652" cy="1004627"/>
          </a:xfrm>
          <a:prstGeom prst="rect">
            <a:avLst/>
          </a:prstGeom>
          <a:solidFill>
            <a:srgbClr val="3EDAD8">
              <a:alpha val="19608"/>
            </a:srgbClr>
          </a:solidFill>
        </p:spPr>
      </p:sp>
      <p:sp>
        <p:nvSpPr>
          <p:cNvPr name="TextBox 9" id="9"/>
          <p:cNvSpPr txBox="true"/>
          <p:nvPr/>
        </p:nvSpPr>
        <p:spPr>
          <a:xfrm rot="0">
            <a:off x="9223257" y="6251657"/>
            <a:ext cx="198164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 Regular"/>
              </a:rPr>
              <a:t>97%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87636" y="5212136"/>
            <a:ext cx="198164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 Regular"/>
              </a:rPr>
              <a:t>84%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11758067" y="5898965"/>
            <a:ext cx="2648652" cy="1004627"/>
          </a:xfrm>
          <a:prstGeom prst="rect">
            <a:avLst/>
          </a:prstGeom>
          <a:solidFill>
            <a:srgbClr val="37C9EF">
              <a:alpha val="19608"/>
            </a:srgbClr>
          </a:solidFill>
        </p:spPr>
      </p:sp>
      <p:sp>
        <p:nvSpPr>
          <p:cNvPr name="TextBox 12" id="12"/>
          <p:cNvSpPr txBox="true"/>
          <p:nvPr/>
        </p:nvSpPr>
        <p:spPr>
          <a:xfrm rot="0">
            <a:off x="12087636" y="6251657"/>
            <a:ext cx="198164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 Regular"/>
              </a:rPr>
              <a:t>100%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44150" y="5212136"/>
            <a:ext cx="198164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 Regular"/>
              </a:rPr>
              <a:t>83%</a:t>
            </a:r>
          </a:p>
        </p:txBody>
      </p:sp>
      <p:sp>
        <p:nvSpPr>
          <p:cNvPr name="AutoShape 14" id="14"/>
          <p:cNvSpPr/>
          <p:nvPr/>
        </p:nvSpPr>
        <p:spPr>
          <a:xfrm rot="0">
            <a:off x="14606715" y="5885565"/>
            <a:ext cx="2648652" cy="1004627"/>
          </a:xfrm>
          <a:prstGeom prst="rect">
            <a:avLst/>
          </a:prstGeom>
          <a:solidFill>
            <a:srgbClr val="2C92D5">
              <a:alpha val="19608"/>
            </a:srgbClr>
          </a:solidFill>
        </p:spPr>
      </p:sp>
      <p:sp>
        <p:nvSpPr>
          <p:cNvPr name="TextBox 15" id="15"/>
          <p:cNvSpPr txBox="true"/>
          <p:nvPr/>
        </p:nvSpPr>
        <p:spPr>
          <a:xfrm rot="0">
            <a:off x="14944150" y="6251657"/>
            <a:ext cx="198164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 Regular"/>
              </a:rPr>
              <a:t>99%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212136"/>
            <a:ext cx="396133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 Regular"/>
              </a:rPr>
              <a:t>Logistic Regression Model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251657"/>
            <a:ext cx="396133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191919"/>
                </a:solidFill>
                <a:latin typeface="Aileron Regular"/>
              </a:rPr>
              <a:t>Random Forest Model</a:t>
            </a:r>
          </a:p>
        </p:txBody>
      </p:sp>
      <p:sp>
        <p:nvSpPr>
          <p:cNvPr name="AutoShape 18" id="18"/>
          <p:cNvSpPr/>
          <p:nvPr/>
        </p:nvSpPr>
        <p:spPr>
          <a:xfrm rot="0">
            <a:off x="8891721" y="3271228"/>
            <a:ext cx="2644719" cy="1375362"/>
          </a:xfrm>
          <a:prstGeom prst="rect">
            <a:avLst/>
          </a:prstGeom>
          <a:solidFill>
            <a:srgbClr val="3EDAD8"/>
          </a:solidFill>
        </p:spPr>
      </p:sp>
      <p:sp>
        <p:nvSpPr>
          <p:cNvPr name="AutoShape 19" id="19"/>
          <p:cNvSpPr/>
          <p:nvPr/>
        </p:nvSpPr>
        <p:spPr>
          <a:xfrm rot="0">
            <a:off x="11756100" y="3271228"/>
            <a:ext cx="2644719" cy="1375362"/>
          </a:xfrm>
          <a:prstGeom prst="rect">
            <a:avLst/>
          </a:prstGeom>
          <a:solidFill>
            <a:srgbClr val="37C9EF"/>
          </a:solidFill>
        </p:spPr>
      </p:sp>
      <p:sp>
        <p:nvSpPr>
          <p:cNvPr name="AutoShape 20" id="20"/>
          <p:cNvSpPr/>
          <p:nvPr/>
        </p:nvSpPr>
        <p:spPr>
          <a:xfrm rot="0">
            <a:off x="14612614" y="3271228"/>
            <a:ext cx="2644719" cy="1375362"/>
          </a:xfrm>
          <a:prstGeom prst="rect">
            <a:avLst/>
          </a:prstGeom>
          <a:solidFill>
            <a:srgbClr val="2C92D5"/>
          </a:solidFill>
        </p:spPr>
      </p:sp>
      <p:sp>
        <p:nvSpPr>
          <p:cNvPr name="TextBox 21" id="21"/>
          <p:cNvSpPr txBox="true"/>
          <p:nvPr/>
        </p:nvSpPr>
        <p:spPr>
          <a:xfrm rot="0">
            <a:off x="6189211" y="3792221"/>
            <a:ext cx="2336712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ileron Regular Bold"/>
              </a:rPr>
              <a:t>Accuracy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45725" y="3792221"/>
            <a:ext cx="2336712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ileron Regular Bold"/>
              </a:rPr>
              <a:t>Precision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10104" y="3792221"/>
            <a:ext cx="2336712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ileron Regular Bold"/>
              </a:rPr>
              <a:t>Recall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766618" y="3792221"/>
            <a:ext cx="2336712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ileron Regular Bold"/>
              </a:rPr>
              <a:t>f1-score</a:t>
            </a:r>
          </a:p>
        </p:txBody>
      </p:sp>
      <p:sp>
        <p:nvSpPr>
          <p:cNvPr name="AutoShape 25" id="25"/>
          <p:cNvSpPr/>
          <p:nvPr/>
        </p:nvSpPr>
        <p:spPr>
          <a:xfrm rot="0">
            <a:off x="1028700" y="5912579"/>
            <a:ext cx="4649393" cy="26801"/>
          </a:xfrm>
          <a:prstGeom prst="rect">
            <a:avLst/>
          </a:prstGeom>
          <a:solidFill>
            <a:srgbClr val="777777">
              <a:alpha val="19608"/>
            </a:srgbClr>
          </a:solidFill>
        </p:spPr>
      </p:sp>
      <p:grpSp>
        <p:nvGrpSpPr>
          <p:cNvPr name="Group 26" id="26"/>
          <p:cNvGrpSpPr/>
          <p:nvPr/>
        </p:nvGrpSpPr>
        <p:grpSpPr>
          <a:xfrm rot="0">
            <a:off x="3537507" y="1028700"/>
            <a:ext cx="11212986" cy="1165202"/>
            <a:chOff x="0" y="0"/>
            <a:chExt cx="14950648" cy="1553603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47625"/>
              <a:ext cx="14950648" cy="767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sz="3600" spc="107">
                  <a:solidFill>
                    <a:srgbClr val="191919"/>
                  </a:solidFill>
                  <a:latin typeface="Aileron Heavy"/>
                </a:rPr>
                <a:t>Model</a:t>
              </a:r>
              <a:r>
                <a:rPr lang="en-US" sz="3600" spc="107" u="none">
                  <a:solidFill>
                    <a:srgbClr val="191919"/>
                  </a:solidFill>
                  <a:latin typeface="Aileron Heavy"/>
                </a:rPr>
                <a:t> Comparison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786590" y="1007503"/>
              <a:ext cx="13377469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699">
                  <a:solidFill>
                    <a:srgbClr val="191919"/>
                  </a:solidFill>
                  <a:latin typeface="Aileron Regular"/>
                </a:rPr>
                <a:t>Classification report After balancing data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010633" y="0"/>
            <a:ext cx="10277367" cy="2739331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3" id="3"/>
          <p:cNvSpPr/>
          <p:nvPr/>
        </p:nvSpPr>
        <p:spPr>
          <a:xfrm rot="0">
            <a:off x="8741989" y="-1074230"/>
            <a:ext cx="3973783" cy="6148935"/>
          </a:xfrm>
          <a:prstGeom prst="rect">
            <a:avLst/>
          </a:prstGeom>
          <a:solidFill>
            <a:srgbClr val="000000">
              <a:alpha val="21961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3239987" y="-597972"/>
            <a:ext cx="4688171" cy="8725930"/>
          </a:xfrm>
          <a:prstGeom prst="rect">
            <a:avLst/>
          </a:prstGeom>
          <a:solidFill>
            <a:srgbClr val="000000">
              <a:alpha val="21961"/>
            </a:srgbClr>
          </a:solidFill>
        </p:spPr>
      </p:sp>
      <p:grpSp>
        <p:nvGrpSpPr>
          <p:cNvPr name="Group 5" id="5"/>
          <p:cNvGrpSpPr/>
          <p:nvPr/>
        </p:nvGrpSpPr>
        <p:grpSpPr>
          <a:xfrm rot="0">
            <a:off x="13097112" y="0"/>
            <a:ext cx="4688171" cy="7985083"/>
            <a:chOff x="0" y="0"/>
            <a:chExt cx="6250894" cy="1064677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36874" t="0" r="36874" b="0"/>
            <a:stretch>
              <a:fillRect/>
            </a:stretch>
          </p:blipFill>
          <p:spPr>
            <a:xfrm flipH="false" flipV="false">
              <a:off x="0" y="0"/>
              <a:ext cx="6250894" cy="10646778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8599114" y="0"/>
            <a:ext cx="3973783" cy="4931830"/>
            <a:chOff x="0" y="0"/>
            <a:chExt cx="5298377" cy="657577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26436" t="0" r="16607" b="0"/>
            <a:stretch>
              <a:fillRect/>
            </a:stretch>
          </p:blipFill>
          <p:spPr>
            <a:xfrm flipH="false" flipV="false">
              <a:off x="0" y="0"/>
              <a:ext cx="5298377" cy="6575773"/>
            </a:xfrm>
            <a:prstGeom prst="rect">
              <a:avLst/>
            </a:prstGeom>
          </p:spPr>
        </p:pic>
      </p:grpSp>
      <p:sp>
        <p:nvSpPr>
          <p:cNvPr name="AutoShape 9" id="9"/>
          <p:cNvSpPr/>
          <p:nvPr/>
        </p:nvSpPr>
        <p:spPr>
          <a:xfrm rot="0">
            <a:off x="-282420" y="92868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-5400000">
            <a:off x="215412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rot="-5376337">
            <a:off x="-400441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913184" y="939786"/>
            <a:ext cx="7097448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19598D"/>
                </a:solidFill>
                <a:latin typeface="Montserrat Extra-Bold"/>
              </a:rPr>
              <a:t>Results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2717" y="2691706"/>
            <a:ext cx="6033358" cy="807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4"/>
              </a:lnSpc>
            </a:pPr>
            <a:r>
              <a:rPr lang="en-US" sz="2317">
                <a:solidFill>
                  <a:srgbClr val="000000"/>
                </a:solidFill>
                <a:latin typeface="Montserrat"/>
              </a:rPr>
              <a:t>Classification report A</a:t>
            </a:r>
            <a:r>
              <a:rPr lang="en-US" sz="2317">
                <a:solidFill>
                  <a:srgbClr val="000000"/>
                </a:solidFill>
                <a:latin typeface="Montserrat Bold"/>
              </a:rPr>
              <a:t>fter </a:t>
            </a:r>
            <a:r>
              <a:rPr lang="en-US" sz="2317">
                <a:solidFill>
                  <a:srgbClr val="000000"/>
                </a:solidFill>
                <a:latin typeface="Montserrat"/>
              </a:rPr>
              <a:t>balancing data</a:t>
            </a:r>
          </a:p>
        </p:txBody>
      </p:sp>
      <p:sp>
        <p:nvSpPr>
          <p:cNvPr name="AutoShape 14" id="14"/>
          <p:cNvSpPr/>
          <p:nvPr/>
        </p:nvSpPr>
        <p:spPr>
          <a:xfrm rot="0">
            <a:off x="5624947" y="7061520"/>
            <a:ext cx="1960811" cy="923563"/>
          </a:xfrm>
          <a:prstGeom prst="rect">
            <a:avLst/>
          </a:prstGeom>
          <a:solidFill>
            <a:srgbClr val="37C9EF">
              <a:alpha val="19608"/>
            </a:srgbClr>
          </a:solidFill>
        </p:spPr>
      </p:sp>
      <p:sp>
        <p:nvSpPr>
          <p:cNvPr name="TextBox 15" id="15"/>
          <p:cNvSpPr txBox="true"/>
          <p:nvPr/>
        </p:nvSpPr>
        <p:spPr>
          <a:xfrm rot="0">
            <a:off x="5869474" y="7453599"/>
            <a:ext cx="1470299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9"/>
              </a:lnSpc>
            </a:pPr>
            <a:r>
              <a:rPr lang="en-US" sz="2158">
                <a:solidFill>
                  <a:srgbClr val="191919"/>
                </a:solidFill>
                <a:latin typeface="Aileron Regular"/>
              </a:rPr>
              <a:t>93%</a:t>
            </a:r>
          </a:p>
        </p:txBody>
      </p:sp>
      <p:sp>
        <p:nvSpPr>
          <p:cNvPr name="AutoShape 16" id="16"/>
          <p:cNvSpPr/>
          <p:nvPr/>
        </p:nvSpPr>
        <p:spPr>
          <a:xfrm rot="0">
            <a:off x="7738524" y="7097508"/>
            <a:ext cx="1966647" cy="877633"/>
          </a:xfrm>
          <a:prstGeom prst="rect">
            <a:avLst/>
          </a:prstGeom>
          <a:solidFill>
            <a:srgbClr val="2C92D5">
              <a:alpha val="19608"/>
            </a:srgbClr>
          </a:solidFill>
        </p:spPr>
      </p:sp>
      <p:sp>
        <p:nvSpPr>
          <p:cNvPr name="TextBox 17" id="17"/>
          <p:cNvSpPr txBox="true"/>
          <p:nvPr/>
        </p:nvSpPr>
        <p:spPr>
          <a:xfrm rot="0">
            <a:off x="7988887" y="7453599"/>
            <a:ext cx="1470299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9"/>
              </a:lnSpc>
            </a:pPr>
            <a:r>
              <a:rPr lang="en-US" sz="2158">
                <a:solidFill>
                  <a:srgbClr val="191919"/>
                </a:solidFill>
                <a:latin typeface="Aileron Regular"/>
              </a:rPr>
              <a:t>17%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1935" y="7247001"/>
            <a:ext cx="5207378" cy="42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12"/>
              </a:lnSpc>
            </a:pPr>
            <a:r>
              <a:rPr lang="en-US" sz="2760">
                <a:solidFill>
                  <a:srgbClr val="191919"/>
                </a:solidFill>
                <a:latin typeface="Aileron Regular"/>
              </a:rPr>
              <a:t>Neural Network Model</a:t>
            </a:r>
          </a:p>
        </p:txBody>
      </p:sp>
      <p:sp>
        <p:nvSpPr>
          <p:cNvPr name="AutoShape 19" id="19"/>
          <p:cNvSpPr/>
          <p:nvPr/>
        </p:nvSpPr>
        <p:spPr>
          <a:xfrm rot="0">
            <a:off x="5623488" y="5290022"/>
            <a:ext cx="1962270" cy="1020461"/>
          </a:xfrm>
          <a:prstGeom prst="rect">
            <a:avLst/>
          </a:prstGeom>
          <a:solidFill>
            <a:srgbClr val="37C9EF"/>
          </a:solidFill>
        </p:spPr>
      </p:sp>
      <p:sp>
        <p:nvSpPr>
          <p:cNvPr name="AutoShape 20" id="20"/>
          <p:cNvSpPr/>
          <p:nvPr/>
        </p:nvSpPr>
        <p:spPr>
          <a:xfrm rot="0">
            <a:off x="7742901" y="5290022"/>
            <a:ext cx="1962270" cy="1020461"/>
          </a:xfrm>
          <a:prstGeom prst="rect">
            <a:avLst/>
          </a:prstGeom>
          <a:solidFill>
            <a:srgbClr val="2C92D5"/>
          </a:solidFill>
        </p:spPr>
      </p:sp>
      <p:sp>
        <p:nvSpPr>
          <p:cNvPr name="TextBox 21" id="21"/>
          <p:cNvSpPr txBox="true"/>
          <p:nvPr/>
        </p:nvSpPr>
        <p:spPr>
          <a:xfrm rot="0">
            <a:off x="5472547" y="5596677"/>
            <a:ext cx="199894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5"/>
              </a:lnSpc>
            </a:pPr>
            <a:r>
              <a:rPr lang="en-US" sz="2496">
                <a:solidFill>
                  <a:srgbClr val="FFFFFF"/>
                </a:solidFill>
                <a:latin typeface="Aileron Regular Bold"/>
              </a:rPr>
              <a:t>Accuracy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57165" y="5600227"/>
            <a:ext cx="1733742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9"/>
              </a:lnSpc>
            </a:pPr>
            <a:r>
              <a:rPr lang="en-US" sz="2558">
                <a:solidFill>
                  <a:srgbClr val="FFFFFF"/>
                </a:solidFill>
                <a:latin typeface="Aileron Regular Bold"/>
              </a:rPr>
              <a:t>Loss</a:t>
            </a:r>
          </a:p>
        </p:txBody>
      </p:sp>
      <p:sp>
        <p:nvSpPr>
          <p:cNvPr name="AutoShape 23" id="23"/>
          <p:cNvSpPr/>
          <p:nvPr/>
        </p:nvSpPr>
        <p:spPr>
          <a:xfrm rot="0">
            <a:off x="417569" y="7034476"/>
            <a:ext cx="4691618" cy="27044"/>
          </a:xfrm>
          <a:prstGeom prst="rect">
            <a:avLst/>
          </a:prstGeom>
          <a:solidFill>
            <a:srgbClr val="777777">
              <a:alpha val="19608"/>
            </a:srgbClr>
          </a:solidFill>
        </p:spPr>
      </p:sp>
      <p:sp>
        <p:nvSpPr>
          <p:cNvPr name="AutoShape 24" id="24"/>
          <p:cNvSpPr/>
          <p:nvPr/>
        </p:nvSpPr>
        <p:spPr>
          <a:xfrm rot="0">
            <a:off x="417569" y="7948097"/>
            <a:ext cx="4691618" cy="27044"/>
          </a:xfrm>
          <a:prstGeom prst="rect">
            <a:avLst/>
          </a:prstGeom>
          <a:solidFill>
            <a:srgbClr val="777777">
              <a:alpha val="19608"/>
            </a:srgbClr>
          </a:solid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010633" y="0"/>
            <a:ext cx="10277367" cy="2739331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3" id="3"/>
          <p:cNvSpPr/>
          <p:nvPr/>
        </p:nvSpPr>
        <p:spPr>
          <a:xfrm rot="0">
            <a:off x="8741989" y="-1074230"/>
            <a:ext cx="3973783" cy="6148935"/>
          </a:xfrm>
          <a:prstGeom prst="rect">
            <a:avLst/>
          </a:prstGeom>
          <a:solidFill>
            <a:srgbClr val="000000">
              <a:alpha val="21961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3239987" y="-597972"/>
            <a:ext cx="4688171" cy="8725930"/>
          </a:xfrm>
          <a:prstGeom prst="rect">
            <a:avLst/>
          </a:prstGeom>
          <a:solidFill>
            <a:srgbClr val="000000">
              <a:alpha val="21961"/>
            </a:srgbClr>
          </a:solidFill>
        </p:spPr>
      </p:sp>
      <p:grpSp>
        <p:nvGrpSpPr>
          <p:cNvPr name="Group 5" id="5"/>
          <p:cNvGrpSpPr/>
          <p:nvPr/>
        </p:nvGrpSpPr>
        <p:grpSpPr>
          <a:xfrm rot="0">
            <a:off x="13097112" y="0"/>
            <a:ext cx="4688171" cy="7985083"/>
            <a:chOff x="0" y="0"/>
            <a:chExt cx="6250894" cy="1064677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36874" t="0" r="36874" b="0"/>
            <a:stretch>
              <a:fillRect/>
            </a:stretch>
          </p:blipFill>
          <p:spPr>
            <a:xfrm flipH="false" flipV="false">
              <a:off x="0" y="0"/>
              <a:ext cx="6250894" cy="10646778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8599114" y="0"/>
            <a:ext cx="3973783" cy="4931830"/>
            <a:chOff x="0" y="0"/>
            <a:chExt cx="5298377" cy="657577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26436" t="0" r="16607" b="0"/>
            <a:stretch>
              <a:fillRect/>
            </a:stretch>
          </p:blipFill>
          <p:spPr>
            <a:xfrm flipH="false" flipV="false">
              <a:off x="0" y="0"/>
              <a:ext cx="5298377" cy="6575773"/>
            </a:xfrm>
            <a:prstGeom prst="rect">
              <a:avLst/>
            </a:prstGeom>
          </p:spPr>
        </p:pic>
      </p:grpSp>
      <p:sp>
        <p:nvSpPr>
          <p:cNvPr name="AutoShape 9" id="9"/>
          <p:cNvSpPr/>
          <p:nvPr/>
        </p:nvSpPr>
        <p:spPr>
          <a:xfrm rot="0">
            <a:off x="-282420" y="92868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-5400000">
            <a:off x="215412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rot="-5376337">
            <a:off x="-400441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913184" y="939786"/>
            <a:ext cx="7097448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19598D"/>
                </a:solidFill>
                <a:latin typeface="Montserrat Extra-Bold"/>
              </a:rPr>
              <a:t>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1935" y="4884205"/>
            <a:ext cx="9604981" cy="3661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2"/>
              </a:lnSpc>
            </a:pPr>
          </a:p>
          <a:p>
            <a:pPr>
              <a:lnSpc>
                <a:spcPts val="3232"/>
              </a:lnSpc>
            </a:pPr>
            <a:r>
              <a:rPr lang="en-US" sz="2308">
                <a:solidFill>
                  <a:srgbClr val="000000"/>
                </a:solidFill>
                <a:latin typeface="Montserrat"/>
              </a:rPr>
              <a:t>This model achieved a higher accuracy score and demonstrated consistent precision, recall, and f1-scores for both classes. </a:t>
            </a:r>
          </a:p>
          <a:p>
            <a:pPr>
              <a:lnSpc>
                <a:spcPts val="3232"/>
              </a:lnSpc>
            </a:pPr>
            <a:r>
              <a:rPr lang="en-US" sz="2308">
                <a:solidFill>
                  <a:srgbClr val="000000"/>
                </a:solidFill>
                <a:latin typeface="Montserrat"/>
              </a:rPr>
              <a:t>Its ability to accurately identify both existing and attrited customers is crucial for minimizing false positives and effectively mitigating potential churns. The higher recall score for Class 1 also indicates its ability to capture a larger proportion of actual churns, which is vital for identifying the customers who are likely to leave the bank.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691706"/>
            <a:ext cx="6033358" cy="121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4"/>
              </a:lnSpc>
            </a:pPr>
            <a:r>
              <a:rPr lang="en-US" sz="2317">
                <a:solidFill>
                  <a:srgbClr val="000000"/>
                </a:solidFill>
                <a:latin typeface="Montserrat"/>
              </a:rPr>
              <a:t>Based on the results, it is recommended to use Random Forest Model with Resampled Training Data.</a:t>
            </a:r>
            <a:r>
              <a:rPr lang="en-US" sz="2317">
                <a:solidFill>
                  <a:srgbClr val="000000"/>
                </a:solidFill>
                <a:latin typeface="Montserrat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5143500"/>
            <a:ext cx="18852841" cy="614583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3" id="3"/>
          <p:cNvSpPr/>
          <p:nvPr/>
        </p:nvSpPr>
        <p:spPr>
          <a:xfrm rot="0">
            <a:off x="-282420" y="92868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5400000">
            <a:off x="162593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2" y="0"/>
                </a:lnTo>
                <a:lnTo>
                  <a:pt x="844062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7281345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2" y="0"/>
                </a:lnTo>
                <a:lnTo>
                  <a:pt x="844062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-5376337">
            <a:off x="-453259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5376337">
            <a:off x="16665493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690132" y="7332769"/>
            <a:ext cx="5437944" cy="52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Montserrat Semi-Bold"/>
              </a:rPr>
              <a:t>Bethelhem Arefayne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84917" y="7332769"/>
            <a:ext cx="4818614" cy="52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Montserrat Semi-Bold"/>
              </a:rPr>
              <a:t>Maksym Andreiko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12747" y="7332769"/>
            <a:ext cx="4818614" cy="52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Montserrat Semi-Bold"/>
              </a:rPr>
              <a:t>Umeadi Dungor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57874" y="1181100"/>
            <a:ext cx="6572251" cy="1060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19598D"/>
                </a:solidFill>
                <a:latin typeface="Montserrat Extra-Bold"/>
              </a:rPr>
              <a:t>The Team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0963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601285" y="0"/>
            <a:ext cx="8686715" cy="10287000"/>
            <a:chOff x="0" y="0"/>
            <a:chExt cx="11582287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21843" t="0" r="21843" b="0"/>
            <a:stretch>
              <a:fillRect/>
            </a:stretch>
          </p:blipFill>
          <p:spPr>
            <a:xfrm flipH="false" flipV="false">
              <a:off x="0" y="0"/>
              <a:ext cx="11582287" cy="1371600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-5400000">
            <a:off x="215412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608868" y="2685029"/>
            <a:ext cx="14288" cy="2075717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50938" y="6215362"/>
            <a:ext cx="577806" cy="57780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598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50938" y="7269787"/>
            <a:ext cx="577806" cy="57780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598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50938" y="1181100"/>
            <a:ext cx="6308824" cy="207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19598D"/>
                </a:solidFill>
                <a:latin typeface="Montserrat Extra-Bold"/>
              </a:rPr>
              <a:t>Problem Statment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50938" y="3659119"/>
            <a:ext cx="6308824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A bank managers are worried why the customers are leaving their bank and they would like to identify the patterns. 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           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37684" y="7333266"/>
            <a:ext cx="5210929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Decrease churn rate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37684" y="6279025"/>
            <a:ext cx="5210929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Increase customer satisfaction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62088" y="5361031"/>
            <a:ext cx="6086524" cy="37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5"/>
              </a:lnSpc>
              <a:spcBef>
                <a:spcPct val="0"/>
              </a:spcBef>
            </a:pPr>
            <a:r>
              <a:rPr lang="en-US" sz="2885">
                <a:solidFill>
                  <a:srgbClr val="19598D"/>
                </a:solidFill>
                <a:latin typeface="Montserrat Extra-Bold"/>
              </a:rPr>
              <a:t>Business goals are: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0963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215412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5376337">
            <a:off x="-400441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50938" y="4275069"/>
            <a:ext cx="577806" cy="57780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598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50938" y="6087031"/>
            <a:ext cx="577806" cy="57780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598D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550938" y="1181100"/>
            <a:ext cx="6308824" cy="207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19598D"/>
                </a:solidFill>
                <a:latin typeface="Montserrat Extra-Bold"/>
              </a:rPr>
              <a:t>Project 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48833" y="4236969"/>
            <a:ext cx="5210929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Develop model that would help a bank predict the customers who are going to get churned.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48833" y="6048931"/>
            <a:ext cx="5210929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Based on the data the problem is identified as classification problem.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9898112" y="6251492"/>
            <a:ext cx="9952845" cy="2397208"/>
          </a:xfrm>
          <a:prstGeom prst="rect">
            <a:avLst/>
          </a:prstGeom>
          <a:solidFill>
            <a:srgbClr val="57C1D4"/>
          </a:solidFill>
        </p:spPr>
      </p:sp>
      <p:sp>
        <p:nvSpPr>
          <p:cNvPr name="TextBox 13" id="13"/>
          <p:cNvSpPr txBox="true"/>
          <p:nvPr/>
        </p:nvSpPr>
        <p:spPr>
          <a:xfrm rot="0">
            <a:off x="9898112" y="1085850"/>
            <a:ext cx="6787591" cy="2075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7"/>
              </a:lnSpc>
            </a:pPr>
            <a:r>
              <a:rPr lang="en-US" sz="8057">
                <a:solidFill>
                  <a:srgbClr val="19598D"/>
                </a:solidFill>
                <a:latin typeface="Montserrat Extra-Bold"/>
              </a:rPr>
              <a:t>Data</a:t>
            </a:r>
          </a:p>
          <a:p>
            <a:pPr>
              <a:lnSpc>
                <a:spcPts val="8057"/>
              </a:lnSpc>
              <a:spcBef>
                <a:spcPct val="0"/>
              </a:spcBef>
            </a:pPr>
            <a:r>
              <a:rPr lang="en-US" sz="8057">
                <a:solidFill>
                  <a:srgbClr val="19598D"/>
                </a:solidFill>
                <a:latin typeface="Montserrat Extra-Bold"/>
              </a:rPr>
              <a:t>Overview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98112" y="3734207"/>
            <a:ext cx="6787591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Dataset includes </a:t>
            </a:r>
            <a:r>
              <a:rPr lang="en-US" sz="2499" u="sng">
                <a:solidFill>
                  <a:srgbClr val="000000"/>
                </a:solidFill>
                <a:latin typeface="Montserrat"/>
              </a:rPr>
              <a:t>10127</a:t>
            </a:r>
            <a:r>
              <a:rPr lang="en-US" sz="2499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499">
                <a:solidFill>
                  <a:srgbClr val="000000"/>
                </a:solidFill>
                <a:latin typeface="Montserrat"/>
              </a:rPr>
              <a:t>rows and 23 attributes with 7 categorical and 16 numerical variables. The data has no missing values and duplicates.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557540" y="6426200"/>
            <a:ext cx="7730460" cy="26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Dataset title: Credit Card Customers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Data source: Kaggle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Link: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https://www.kaggle.com/datasets/sakshigoyal7/credit-card-customers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AutoShape 16" id="16"/>
          <p:cNvSpPr/>
          <p:nvPr/>
        </p:nvSpPr>
        <p:spPr>
          <a:xfrm flipV="true">
            <a:off x="8742819" y="1355579"/>
            <a:ext cx="0" cy="7061183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85813" y="-158270"/>
            <a:ext cx="19659626" cy="685799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3" id="3"/>
          <p:cNvSpPr/>
          <p:nvPr/>
        </p:nvSpPr>
        <p:spPr>
          <a:xfrm rot="0">
            <a:off x="9640829" y="4185866"/>
            <a:ext cx="3569582" cy="4231220"/>
          </a:xfrm>
          <a:prstGeom prst="rect">
            <a:avLst/>
          </a:prstGeom>
          <a:solidFill>
            <a:srgbClr val="000000">
              <a:alpha val="33725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3861168" y="4185866"/>
            <a:ext cx="3569582" cy="4231220"/>
          </a:xfrm>
          <a:prstGeom prst="rect">
            <a:avLst/>
          </a:prstGeom>
          <a:solidFill>
            <a:srgbClr val="000000">
              <a:alpha val="33725"/>
            </a:srgbClr>
          </a:solidFill>
        </p:spPr>
      </p:sp>
      <p:sp>
        <p:nvSpPr>
          <p:cNvPr name="AutoShape 5" id="5"/>
          <p:cNvSpPr/>
          <p:nvPr/>
        </p:nvSpPr>
        <p:spPr>
          <a:xfrm rot="0">
            <a:off x="1200150" y="4185866"/>
            <a:ext cx="3569582" cy="4231220"/>
          </a:xfrm>
          <a:prstGeom prst="rect">
            <a:avLst/>
          </a:prstGeom>
          <a:solidFill>
            <a:srgbClr val="000000">
              <a:alpha val="33725"/>
            </a:srgbClr>
          </a:solidFill>
        </p:spPr>
      </p:sp>
      <p:sp>
        <p:nvSpPr>
          <p:cNvPr name="AutoShape 6" id="6"/>
          <p:cNvSpPr/>
          <p:nvPr/>
        </p:nvSpPr>
        <p:spPr>
          <a:xfrm rot="0">
            <a:off x="5420489" y="4185866"/>
            <a:ext cx="3569582" cy="4231220"/>
          </a:xfrm>
          <a:prstGeom prst="rect">
            <a:avLst/>
          </a:prstGeom>
          <a:solidFill>
            <a:srgbClr val="000000">
              <a:alpha val="33725"/>
            </a:srgbClr>
          </a:solidFill>
        </p:spPr>
      </p:sp>
      <p:sp>
        <p:nvSpPr>
          <p:cNvPr name="AutoShape 7" id="7"/>
          <p:cNvSpPr/>
          <p:nvPr/>
        </p:nvSpPr>
        <p:spPr>
          <a:xfrm rot="0">
            <a:off x="9469379" y="4023941"/>
            <a:ext cx="3569582" cy="422027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8" id="8"/>
          <p:cNvSpPr/>
          <p:nvPr/>
        </p:nvSpPr>
        <p:spPr>
          <a:xfrm rot="0">
            <a:off x="13689718" y="4023941"/>
            <a:ext cx="3569582" cy="422027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9" id="9"/>
          <p:cNvSpPr/>
          <p:nvPr/>
        </p:nvSpPr>
        <p:spPr>
          <a:xfrm rot="0">
            <a:off x="1028700" y="4023941"/>
            <a:ext cx="3569582" cy="422027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0" id="10"/>
          <p:cNvSpPr/>
          <p:nvPr/>
        </p:nvSpPr>
        <p:spPr>
          <a:xfrm rot="0">
            <a:off x="5249039" y="4023941"/>
            <a:ext cx="3569582" cy="422027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5175394" y="893390"/>
            <a:ext cx="8035017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Montserrat Extra-Bold"/>
              </a:rPr>
              <a:t>Steps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6094" y="5934054"/>
            <a:ext cx="3094794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Data Preparation</a:t>
            </a: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Uploaded csv file</a:t>
            </a: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Imported libraries</a:t>
            </a: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Cleaned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86433" y="5934054"/>
            <a:ext cx="3094794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EDA</a:t>
            </a: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Customer demographics</a:t>
            </a: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Data distribution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706773" y="5934054"/>
            <a:ext cx="3094794" cy="258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Data Process </a:t>
            </a: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Classify problem</a:t>
            </a: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select feature</a:t>
            </a: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Scale data</a:t>
            </a: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Train data</a:t>
            </a: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Balance data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3927112" y="5934054"/>
            <a:ext cx="3294626" cy="369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ML Model</a:t>
            </a: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Select model/s</a:t>
            </a: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Make predictions</a:t>
            </a: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Evaluate</a:t>
            </a:r>
          </a:p>
          <a:p>
            <a:pPr algn="just" marL="906783" indent="-302261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Accuracy score</a:t>
            </a:r>
          </a:p>
          <a:p>
            <a:pPr algn="just" marL="906783" indent="-302261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Confusion matrix</a:t>
            </a:r>
          </a:p>
          <a:p>
            <a:pPr algn="just">
              <a:lnSpc>
                <a:spcPts val="2940"/>
              </a:lnSpc>
            </a:pPr>
          </a:p>
          <a:p>
            <a:pPr algn="just">
              <a:lnSpc>
                <a:spcPts val="2940"/>
              </a:lnSpc>
            </a:pPr>
          </a:p>
          <a:p>
            <a:pPr algn="just">
              <a:lnSpc>
                <a:spcPts val="2940"/>
              </a:lnSpc>
            </a:pP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66094" y="4348162"/>
            <a:ext cx="3094794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19598D"/>
                </a:solidFill>
                <a:latin typeface="Montserrat Semi-Bold Bold"/>
              </a:rPr>
              <a:t>Step 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86433" y="4348162"/>
            <a:ext cx="3094794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19598D"/>
                </a:solidFill>
                <a:latin typeface="Montserrat Semi-Bold Bold"/>
              </a:rPr>
              <a:t>Step 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06773" y="4348162"/>
            <a:ext cx="3094794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19598D"/>
                </a:solidFill>
                <a:latin typeface="Montserrat Semi-Bold Bold"/>
              </a:rPr>
              <a:t>Step 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27112" y="4348162"/>
            <a:ext cx="3094794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19598D"/>
                </a:solidFill>
                <a:latin typeface="Montserrat Semi-Bold Bold"/>
              </a:rPr>
              <a:t>Step 4</a:t>
            </a:r>
          </a:p>
        </p:txBody>
      </p:sp>
      <p:sp>
        <p:nvSpPr>
          <p:cNvPr name="AutoShape 20" id="20"/>
          <p:cNvSpPr/>
          <p:nvPr/>
        </p:nvSpPr>
        <p:spPr>
          <a:xfrm rot="0">
            <a:off x="1266094" y="5481276"/>
            <a:ext cx="309479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0">
            <a:off x="5486433" y="5481276"/>
            <a:ext cx="309479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0">
            <a:off x="9706773" y="5481276"/>
            <a:ext cx="309479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0">
            <a:off x="13927112" y="5481276"/>
            <a:ext cx="309479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6377677" y="923192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0800000">
            <a:off x="1028700" y="923192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6" id="26"/>
          <p:cNvSpPr/>
          <p:nvPr/>
        </p:nvSpPr>
        <p:spPr>
          <a:xfrm rot="23662">
            <a:off x="13861144" y="1014412"/>
            <a:ext cx="2075766" cy="0"/>
          </a:xfrm>
          <a:prstGeom prst="line">
            <a:avLst/>
          </a:prstGeom>
          <a:ln cap="rnd" w="28575">
            <a:solidFill>
              <a:srgbClr val="FFFFFF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-10776337">
            <a:off x="2313529" y="1014413"/>
            <a:ext cx="2075766" cy="0"/>
          </a:xfrm>
          <a:prstGeom prst="line">
            <a:avLst/>
          </a:prstGeom>
          <a:ln cap="rnd" w="28575">
            <a:solidFill>
              <a:srgbClr val="FFFFFF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rot="0">
            <a:off x="-282420" y="90963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354620" y="2115710"/>
            <a:ext cx="17578760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Tools used: Python is the main technology that was used for this project. Some of the libraries that were imported were Pandas - used for data processing and plotly and matplotlib for data visualizations. Tableau was also used for additonal data visualizations.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2868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215412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5376337">
            <a:off x="-400441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360438" y="5259917"/>
            <a:ext cx="6308824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Female customers are slightly higher than the male customers.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047012" y="2702364"/>
            <a:ext cx="7077841" cy="4677976"/>
            <a:chOff x="0" y="0"/>
            <a:chExt cx="9437122" cy="623730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947822" y="2836589"/>
              <a:ext cx="1489300" cy="12393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29"/>
                </a:lnSpc>
              </a:pPr>
              <a:r>
                <a:rPr lang="en-US" sz="2663">
                  <a:solidFill>
                    <a:srgbClr val="191919"/>
                  </a:solidFill>
                  <a:latin typeface="Maven Pro Regular"/>
                </a:rPr>
                <a:t>Female</a:t>
              </a:r>
            </a:p>
            <a:p>
              <a:pPr algn="ctr">
                <a:lnSpc>
                  <a:spcPts val="3729"/>
                </a:lnSpc>
              </a:pPr>
              <a:r>
                <a:rPr lang="en-US" sz="2663">
                  <a:solidFill>
                    <a:srgbClr val="191919"/>
                  </a:solidFill>
                  <a:latin typeface="Maven Pro Regular"/>
                </a:rPr>
                <a:t>52.9%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094712"/>
              <a:ext cx="1189347" cy="12393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29"/>
                </a:lnSpc>
              </a:pPr>
              <a:r>
                <a:rPr lang="en-US" sz="2663">
                  <a:solidFill>
                    <a:srgbClr val="191919"/>
                  </a:solidFill>
                  <a:latin typeface="Maven Pro Regular"/>
                </a:rPr>
                <a:t>Male</a:t>
              </a:r>
            </a:p>
            <a:p>
              <a:pPr algn="ctr">
                <a:lnSpc>
                  <a:spcPts val="3729"/>
                </a:lnSpc>
              </a:pPr>
              <a:r>
                <a:rPr lang="en-US" sz="2663">
                  <a:solidFill>
                    <a:srgbClr val="191919"/>
                  </a:solidFill>
                  <a:latin typeface="Maven Pro Regular"/>
                </a:rPr>
                <a:t>47.1%</a:t>
              </a:r>
            </a:p>
          </p:txBody>
        </p: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1524922" y="0"/>
              <a:ext cx="6237302" cy="6237302"/>
              <a:chOff x="0" y="0"/>
              <a:chExt cx="2540000" cy="254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977107" y="0"/>
                <a:ext cx="1649642" cy="2618566"/>
              </a:xfrm>
              <a:custGeom>
                <a:avLst/>
                <a:gdLst/>
                <a:ahLst/>
                <a:cxnLst/>
                <a:rect r="r" b="b" t="t" l="l"/>
                <a:pathLst>
                  <a:path h="2618566" w="1649642">
                    <a:moveTo>
                      <a:pt x="292893" y="0"/>
                    </a:moveTo>
                    <a:cubicBezTo>
                      <a:pt x="782006" y="0"/>
                      <a:pt x="1227652" y="280881"/>
                      <a:pt x="1438647" y="722143"/>
                    </a:cubicBezTo>
                    <a:cubicBezTo>
                      <a:pt x="1649642" y="1163405"/>
                      <a:pt x="1588485" y="1686621"/>
                      <a:pt x="1281412" y="2067327"/>
                    </a:cubicBezTo>
                    <a:cubicBezTo>
                      <a:pt x="974339" y="2448033"/>
                      <a:pt x="475928" y="2618566"/>
                      <a:pt x="0" y="2505764"/>
                    </a:cubicBezTo>
                    <a:lnTo>
                      <a:pt x="146447" y="1887882"/>
                    </a:lnTo>
                    <a:cubicBezTo>
                      <a:pt x="384410" y="1944283"/>
                      <a:pt x="633616" y="1859017"/>
                      <a:pt x="787152" y="1668663"/>
                    </a:cubicBezTo>
                    <a:cubicBezTo>
                      <a:pt x="940689" y="1478310"/>
                      <a:pt x="971267" y="1216703"/>
                      <a:pt x="865770" y="996072"/>
                    </a:cubicBezTo>
                    <a:cubicBezTo>
                      <a:pt x="760272" y="775441"/>
                      <a:pt x="537449" y="635000"/>
                      <a:pt x="292893" y="635000"/>
                    </a:cubicBezTo>
                    <a:close/>
                  </a:path>
                </a:pathLst>
              </a:custGeom>
              <a:solidFill>
                <a:srgbClr val="01A0C4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-54570" y="0"/>
                <a:ext cx="1324506" cy="2518859"/>
              </a:xfrm>
              <a:custGeom>
                <a:avLst/>
                <a:gdLst/>
                <a:ahLst/>
                <a:cxnLst/>
                <a:rect r="r" b="b" t="t" l="l"/>
                <a:pathLst>
                  <a:path h="2518859" w="1324506">
                    <a:moveTo>
                      <a:pt x="1093806" y="2518859"/>
                    </a:moveTo>
                    <a:cubicBezTo>
                      <a:pt x="448251" y="2399573"/>
                      <a:pt x="0" y="1807946"/>
                      <a:pt x="59860" y="1154198"/>
                    </a:cubicBezTo>
                    <a:cubicBezTo>
                      <a:pt x="119720" y="500450"/>
                      <a:pt x="667960" y="66"/>
                      <a:pt x="1324443" y="0"/>
                    </a:cubicBezTo>
                    <a:lnTo>
                      <a:pt x="1324507" y="635000"/>
                    </a:lnTo>
                    <a:cubicBezTo>
                      <a:pt x="996265" y="635033"/>
                      <a:pt x="722145" y="885225"/>
                      <a:pt x="692215" y="1212099"/>
                    </a:cubicBezTo>
                    <a:cubicBezTo>
                      <a:pt x="662285" y="1538973"/>
                      <a:pt x="886410" y="1834786"/>
                      <a:pt x="1209188" y="1894429"/>
                    </a:cubicBezTo>
                    <a:close/>
                  </a:path>
                </a:pathLst>
              </a:custGeom>
              <a:solidFill>
                <a:srgbClr val="1A76A8"/>
              </a:solidFill>
            </p:spPr>
          </p:sp>
        </p:grpSp>
      </p:grpSp>
      <p:sp>
        <p:nvSpPr>
          <p:cNvPr name="AutoShape 12" id="12"/>
          <p:cNvSpPr/>
          <p:nvPr/>
        </p:nvSpPr>
        <p:spPr>
          <a:xfrm rot="0">
            <a:off x="1360438" y="4694518"/>
            <a:ext cx="6809009" cy="2197286"/>
          </a:xfrm>
          <a:prstGeom prst="rect">
            <a:avLst/>
          </a:prstGeom>
          <a:solidFill>
            <a:srgbClr val="13538A">
              <a:alpha val="3529"/>
            </a:srgbClr>
          </a:solidFill>
        </p:spPr>
      </p:sp>
      <p:sp>
        <p:nvSpPr>
          <p:cNvPr name="TextBox 13" id="13"/>
          <p:cNvSpPr txBox="true"/>
          <p:nvPr/>
        </p:nvSpPr>
        <p:spPr>
          <a:xfrm rot="0">
            <a:off x="1360438" y="1085850"/>
            <a:ext cx="680900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19598D"/>
                </a:solidFill>
                <a:latin typeface="Montserrat Extra-Bold"/>
              </a:rPr>
              <a:t>Gender Rate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2868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215412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5376337">
            <a:off x="-400441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143367" y="2720548"/>
            <a:ext cx="11946247" cy="6462151"/>
          </a:xfrm>
          <a:custGeom>
            <a:avLst/>
            <a:gdLst/>
            <a:ahLst/>
            <a:cxnLst/>
            <a:rect r="r" b="b" t="t" l="l"/>
            <a:pathLst>
              <a:path h="6462151" w="11946247">
                <a:moveTo>
                  <a:pt x="0" y="0"/>
                </a:moveTo>
                <a:lnTo>
                  <a:pt x="11946247" y="0"/>
                </a:lnTo>
                <a:lnTo>
                  <a:pt x="11946247" y="6462151"/>
                </a:lnTo>
                <a:lnTo>
                  <a:pt x="0" y="6462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01455"/>
            <a:ext cx="9076512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19598D"/>
                </a:solidFill>
                <a:latin typeface="Montserrat Extra-Bold"/>
              </a:rPr>
              <a:t>Education Level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7714" y="7084192"/>
            <a:ext cx="2927136" cy="560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2"/>
              </a:lnSpc>
            </a:pPr>
            <a:r>
              <a:rPr lang="en-US" sz="3294">
                <a:solidFill>
                  <a:srgbClr val="FFFFFF"/>
                </a:solidFill>
                <a:latin typeface="Montserrat Semi-Bold"/>
              </a:rPr>
              <a:t>View More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2321722" y="2250571"/>
            <a:ext cx="5039244" cy="2019797"/>
          </a:xfrm>
          <a:prstGeom prst="rect">
            <a:avLst/>
          </a:prstGeom>
          <a:solidFill>
            <a:srgbClr val="13538A">
              <a:alpha val="3529"/>
            </a:srgbClr>
          </a:solidFill>
        </p:spPr>
      </p:sp>
      <p:sp>
        <p:nvSpPr>
          <p:cNvPr name="AutoShape 9" id="9"/>
          <p:cNvSpPr/>
          <p:nvPr/>
        </p:nvSpPr>
        <p:spPr>
          <a:xfrm rot="0">
            <a:off x="2321722" y="7238503"/>
            <a:ext cx="5039244" cy="2019797"/>
          </a:xfrm>
          <a:prstGeom prst="rect">
            <a:avLst/>
          </a:prstGeom>
          <a:solidFill>
            <a:srgbClr val="13538A">
              <a:alpha val="3529"/>
            </a:srgbClr>
          </a:solidFill>
        </p:spPr>
      </p:sp>
      <p:sp>
        <p:nvSpPr>
          <p:cNvPr name="AutoShape 10" id="10"/>
          <p:cNvSpPr/>
          <p:nvPr/>
        </p:nvSpPr>
        <p:spPr>
          <a:xfrm rot="0">
            <a:off x="2321722" y="4744537"/>
            <a:ext cx="5039244" cy="2019797"/>
          </a:xfrm>
          <a:prstGeom prst="rect">
            <a:avLst/>
          </a:prstGeom>
          <a:solidFill>
            <a:srgbClr val="13538A">
              <a:alpha val="3529"/>
            </a:srgbClr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2514789" y="2898519"/>
            <a:ext cx="4214406" cy="535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</a:pPr>
            <a:r>
              <a:rPr lang="en-US" sz="2648">
                <a:solidFill>
                  <a:srgbClr val="191919"/>
                </a:solidFill>
                <a:latin typeface="Maven Pro Regular"/>
              </a:rPr>
              <a:t>of customers are educated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1028700" y="2250571"/>
            <a:ext cx="1293022" cy="2019797"/>
          </a:xfrm>
          <a:prstGeom prst="rect">
            <a:avLst/>
          </a:prstGeom>
          <a:solidFill>
            <a:srgbClr val="01A0C4"/>
          </a:solidFill>
        </p:spPr>
      </p:sp>
      <p:sp>
        <p:nvSpPr>
          <p:cNvPr name="TextBox 13" id="13"/>
          <p:cNvSpPr txBox="true"/>
          <p:nvPr/>
        </p:nvSpPr>
        <p:spPr>
          <a:xfrm rot="0">
            <a:off x="1290589" y="3012819"/>
            <a:ext cx="82628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Maven Pro Regular Bold"/>
              </a:rPr>
              <a:t>70</a:t>
            </a:r>
            <a:r>
              <a:rPr lang="en-US" sz="3000">
                <a:solidFill>
                  <a:srgbClr val="191919"/>
                </a:solidFill>
                <a:latin typeface="Maven Pro Regular Bold"/>
              </a:rPr>
              <a:t>%</a:t>
            </a:r>
          </a:p>
        </p:txBody>
      </p:sp>
      <p:sp>
        <p:nvSpPr>
          <p:cNvPr name="AutoShape 14" id="14"/>
          <p:cNvSpPr/>
          <p:nvPr/>
        </p:nvSpPr>
        <p:spPr>
          <a:xfrm rot="0">
            <a:off x="1028700" y="4744537"/>
            <a:ext cx="1293022" cy="2019797"/>
          </a:xfrm>
          <a:prstGeom prst="rect">
            <a:avLst/>
          </a:prstGeom>
          <a:solidFill>
            <a:srgbClr val="37C9EF"/>
          </a:solidFill>
        </p:spPr>
      </p:sp>
      <p:sp>
        <p:nvSpPr>
          <p:cNvPr name="TextBox 15" id="15"/>
          <p:cNvSpPr txBox="true"/>
          <p:nvPr/>
        </p:nvSpPr>
        <p:spPr>
          <a:xfrm rot="0">
            <a:off x="1233544" y="5506785"/>
            <a:ext cx="88333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Maven Pro Regular Bold"/>
              </a:rPr>
              <a:t>15</a:t>
            </a:r>
            <a:r>
              <a:rPr lang="en-US" sz="3000">
                <a:solidFill>
                  <a:srgbClr val="191919"/>
                </a:solidFill>
                <a:latin typeface="Maven Pro Regular Bold"/>
              </a:rPr>
              <a:t>%</a:t>
            </a:r>
          </a:p>
        </p:txBody>
      </p:sp>
      <p:sp>
        <p:nvSpPr>
          <p:cNvPr name="AutoShape 16" id="16"/>
          <p:cNvSpPr/>
          <p:nvPr/>
        </p:nvSpPr>
        <p:spPr>
          <a:xfrm rot="0">
            <a:off x="1028700" y="7238503"/>
            <a:ext cx="1293022" cy="2019797"/>
          </a:xfrm>
          <a:prstGeom prst="rect">
            <a:avLst/>
          </a:prstGeom>
          <a:solidFill>
            <a:srgbClr val="37C9EF"/>
          </a:solidFill>
        </p:spPr>
      </p:sp>
      <p:sp>
        <p:nvSpPr>
          <p:cNvPr name="TextBox 17" id="17"/>
          <p:cNvSpPr txBox="true"/>
          <p:nvPr/>
        </p:nvSpPr>
        <p:spPr>
          <a:xfrm rot="0">
            <a:off x="1290589" y="8000751"/>
            <a:ext cx="76924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Maven Pro Regular Bold"/>
              </a:rPr>
              <a:t>15</a:t>
            </a:r>
            <a:r>
              <a:rPr lang="en-US" sz="3000">
                <a:solidFill>
                  <a:srgbClr val="191919"/>
                </a:solidFill>
                <a:latin typeface="Maven Pro Regular Bold"/>
              </a:rPr>
              <a:t>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14789" y="5423897"/>
            <a:ext cx="4628579" cy="52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2"/>
              </a:lnSpc>
            </a:pPr>
            <a:r>
              <a:rPr lang="en-US" sz="2648">
                <a:solidFill>
                  <a:srgbClr val="191919"/>
                </a:solidFill>
                <a:latin typeface="Maven Pro Regular"/>
              </a:rPr>
              <a:t>of customers are uneducated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16542" y="7641638"/>
            <a:ext cx="4844424" cy="108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2"/>
              </a:lnSpc>
            </a:pPr>
            <a:r>
              <a:rPr lang="en-US" sz="2648">
                <a:solidFill>
                  <a:srgbClr val="191919"/>
                </a:solidFill>
                <a:latin typeface="Maven Pro Regular"/>
              </a:rPr>
              <a:t>of customers education level is unknown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05176" y="531292"/>
            <a:ext cx="7749092" cy="8784158"/>
            <a:chOff x="0" y="0"/>
            <a:chExt cx="10332123" cy="11712210"/>
          </a:xfrm>
        </p:grpSpPr>
        <p:sp>
          <p:nvSpPr>
            <p:cNvPr name="TextBox 3" id="3"/>
            <p:cNvSpPr txBox="true"/>
            <p:nvPr/>
          </p:nvSpPr>
          <p:spPr>
            <a:xfrm rot="-2700000">
              <a:off x="62881" y="10514008"/>
              <a:ext cx="2271188" cy="46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9"/>
                </a:lnSpc>
              </a:pPr>
              <a:r>
                <a:rPr lang="en-US" sz="2135">
                  <a:solidFill>
                    <a:srgbClr val="000000"/>
                  </a:solidFill>
                  <a:latin typeface="Open Sans Light"/>
                </a:rPr>
                <a:t>Less than 40K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-2700000">
              <a:off x="1882066" y="10405066"/>
              <a:ext cx="1963054" cy="46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9"/>
                </a:lnSpc>
              </a:pPr>
              <a:r>
                <a:rPr lang="en-US" sz="2135">
                  <a:solidFill>
                    <a:srgbClr val="000000"/>
                  </a:solidFill>
                  <a:latin typeface="Open Sans Light"/>
                </a:rPr>
                <a:t>$40K - $60K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-2700000">
              <a:off x="3262048" y="10478048"/>
              <a:ext cx="2169477" cy="46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9"/>
                </a:lnSpc>
              </a:pPr>
              <a:r>
                <a:rPr lang="en-US" sz="2135">
                  <a:solidFill>
                    <a:srgbClr val="000000"/>
                  </a:solidFill>
                  <a:latin typeface="Open Sans Light"/>
                </a:rPr>
                <a:t>$80K - $120K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-2700000">
              <a:off x="4994416" y="10405066"/>
              <a:ext cx="1963054" cy="46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9"/>
                </a:lnSpc>
              </a:pPr>
              <a:r>
                <a:rPr lang="en-US" sz="2135">
                  <a:solidFill>
                    <a:srgbClr val="000000"/>
                  </a:solidFill>
                  <a:latin typeface="Open Sans Light"/>
                </a:rPr>
                <a:t>$60K - $80K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-2700000">
              <a:off x="6904486" y="10258478"/>
              <a:ext cx="1548441" cy="46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9"/>
                </a:lnSpc>
              </a:pPr>
              <a:r>
                <a:rPr lang="en-US" sz="2135">
                  <a:solidFill>
                    <a:srgbClr val="000000"/>
                  </a:solidFill>
                  <a:latin typeface="Open Sans Light"/>
                </a:rPr>
                <a:t>Unknown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-2700000">
              <a:off x="8641829" y="10183436"/>
              <a:ext cx="1336190" cy="46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9"/>
                </a:lnSpc>
              </a:pPr>
              <a:r>
                <a:rPr lang="en-US" sz="2135">
                  <a:solidFill>
                    <a:srgbClr val="000000"/>
                  </a:solidFill>
                  <a:latin typeface="Open Sans Light"/>
                </a:rPr>
                <a:t>$120K +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997331" cy="46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89"/>
                </a:lnSpc>
              </a:pPr>
              <a:r>
                <a:rPr lang="en-US" sz="2135">
                  <a:solidFill>
                    <a:srgbClr val="000000"/>
                  </a:solidFill>
                  <a:latin typeface="Open Sans Light"/>
                </a:rPr>
                <a:t>4,000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299465"/>
              <a:ext cx="997331" cy="46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89"/>
                </a:lnSpc>
              </a:pPr>
              <a:r>
                <a:rPr lang="en-US" sz="2135">
                  <a:solidFill>
                    <a:srgbClr val="000000"/>
                  </a:solidFill>
                  <a:latin typeface="Open Sans Light"/>
                </a:rPr>
                <a:t>3,000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637030"/>
              <a:ext cx="997331" cy="46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89"/>
                </a:lnSpc>
              </a:pPr>
              <a:r>
                <a:rPr lang="en-US" sz="2135">
                  <a:solidFill>
                    <a:srgbClr val="000000"/>
                  </a:solidFill>
                  <a:latin typeface="Open Sans Light"/>
                </a:rPr>
                <a:t>2,000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974595"/>
              <a:ext cx="997331" cy="46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89"/>
                </a:lnSpc>
              </a:pPr>
              <a:r>
                <a:rPr lang="en-US" sz="2135">
                  <a:solidFill>
                    <a:srgbClr val="000000"/>
                  </a:solidFill>
                  <a:latin typeface="Open Sans Light"/>
                </a:rPr>
                <a:t>1,000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96966" y="9312160"/>
              <a:ext cx="300365" cy="46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89"/>
                </a:lnSpc>
              </a:pPr>
              <a:r>
                <a:rPr lang="en-US" sz="2135">
                  <a:solidFill>
                    <a:srgbClr val="000000"/>
                  </a:solidFill>
                  <a:latin typeface="Open Sans Light"/>
                </a:rPr>
                <a:t>0 </a:t>
              </a:r>
            </a:p>
          </p:txBody>
        </p:sp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1178150" y="1233003"/>
              <a:ext cx="9153972" cy="8329719"/>
              <a:chOff x="0" y="1146857"/>
              <a:chExt cx="10287000" cy="936072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1146857"/>
                <a:ext cx="1543050" cy="9360725"/>
              </a:xfrm>
              <a:custGeom>
                <a:avLst/>
                <a:gdLst/>
                <a:ahLst/>
                <a:cxnLst/>
                <a:rect r="r" b="b" t="t" l="l"/>
                <a:pathLst>
                  <a:path h="9360725" w="1543050">
                    <a:moveTo>
                      <a:pt x="0" y="9360726"/>
                    </a:moveTo>
                    <a:lnTo>
                      <a:pt x="0" y="123444"/>
                    </a:lnTo>
                    <a:cubicBezTo>
                      <a:pt x="0" y="90705"/>
                      <a:pt x="13006" y="59306"/>
                      <a:pt x="36156" y="36156"/>
                    </a:cubicBezTo>
                    <a:cubicBezTo>
                      <a:pt x="59306" y="13006"/>
                      <a:pt x="90705" y="0"/>
                      <a:pt x="123444" y="0"/>
                    </a:cubicBezTo>
                    <a:lnTo>
                      <a:pt x="1419606" y="0"/>
                    </a:lnTo>
                    <a:cubicBezTo>
                      <a:pt x="1452345" y="0"/>
                      <a:pt x="1483744" y="13006"/>
                      <a:pt x="1506894" y="36156"/>
                    </a:cubicBezTo>
                    <a:cubicBezTo>
                      <a:pt x="1530044" y="59306"/>
                      <a:pt x="1543050" y="90705"/>
                      <a:pt x="1543050" y="123444"/>
                    </a:cubicBezTo>
                    <a:lnTo>
                      <a:pt x="1543050" y="9360726"/>
                    </a:lnTo>
                    <a:close/>
                  </a:path>
                </a:pathLst>
              </a:custGeom>
              <a:solidFill>
                <a:srgbClr val="01A0C4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1748790" y="5799089"/>
                <a:ext cx="1543050" cy="4708493"/>
              </a:xfrm>
              <a:custGeom>
                <a:avLst/>
                <a:gdLst/>
                <a:ahLst/>
                <a:cxnLst/>
                <a:rect r="r" b="b" t="t" l="l"/>
                <a:pathLst>
                  <a:path h="4708493" w="1543050">
                    <a:moveTo>
                      <a:pt x="0" y="4708494"/>
                    </a:moveTo>
                    <a:lnTo>
                      <a:pt x="0" y="123444"/>
                    </a:lnTo>
                    <a:cubicBezTo>
                      <a:pt x="0" y="90705"/>
                      <a:pt x="13006" y="59307"/>
                      <a:pt x="36156" y="36156"/>
                    </a:cubicBezTo>
                    <a:cubicBezTo>
                      <a:pt x="59306" y="13006"/>
                      <a:pt x="90705" y="0"/>
                      <a:pt x="123444" y="0"/>
                    </a:cubicBezTo>
                    <a:lnTo>
                      <a:pt x="1419606" y="0"/>
                    </a:lnTo>
                    <a:cubicBezTo>
                      <a:pt x="1452345" y="0"/>
                      <a:pt x="1483744" y="13006"/>
                      <a:pt x="1506894" y="36156"/>
                    </a:cubicBezTo>
                    <a:cubicBezTo>
                      <a:pt x="1530044" y="59307"/>
                      <a:pt x="1543050" y="90705"/>
                      <a:pt x="1543050" y="123444"/>
                    </a:cubicBezTo>
                    <a:lnTo>
                      <a:pt x="1543050" y="4708494"/>
                    </a:lnTo>
                    <a:close/>
                  </a:path>
                </a:pathLst>
              </a:custGeom>
              <a:solidFill>
                <a:srgbClr val="01A0C4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3497580" y="6468948"/>
                <a:ext cx="1543050" cy="4038635"/>
              </a:xfrm>
              <a:custGeom>
                <a:avLst/>
                <a:gdLst/>
                <a:ahLst/>
                <a:cxnLst/>
                <a:rect r="r" b="b" t="t" l="l"/>
                <a:pathLst>
                  <a:path h="4038635" w="1543050">
                    <a:moveTo>
                      <a:pt x="0" y="4038635"/>
                    </a:moveTo>
                    <a:lnTo>
                      <a:pt x="0" y="123444"/>
                    </a:lnTo>
                    <a:cubicBezTo>
                      <a:pt x="0" y="90705"/>
                      <a:pt x="13005" y="59306"/>
                      <a:pt x="36156" y="36156"/>
                    </a:cubicBezTo>
                    <a:cubicBezTo>
                      <a:pt x="59306" y="13006"/>
                      <a:pt x="90704" y="0"/>
                      <a:pt x="123444" y="0"/>
                    </a:cubicBezTo>
                    <a:lnTo>
                      <a:pt x="1419606" y="0"/>
                    </a:lnTo>
                    <a:cubicBezTo>
                      <a:pt x="1452345" y="0"/>
                      <a:pt x="1483744" y="13006"/>
                      <a:pt x="1506894" y="36156"/>
                    </a:cubicBezTo>
                    <a:cubicBezTo>
                      <a:pt x="1530045" y="59306"/>
                      <a:pt x="1543050" y="90705"/>
                      <a:pt x="1543050" y="123444"/>
                    </a:cubicBezTo>
                    <a:lnTo>
                      <a:pt x="1543050" y="4038635"/>
                    </a:lnTo>
                    <a:close/>
                  </a:path>
                </a:pathLst>
              </a:custGeom>
              <a:solidFill>
                <a:srgbClr val="01A0C4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5246370" y="6818325"/>
                <a:ext cx="1543050" cy="3689258"/>
              </a:xfrm>
              <a:custGeom>
                <a:avLst/>
                <a:gdLst/>
                <a:ahLst/>
                <a:cxnLst/>
                <a:rect r="r" b="b" t="t" l="l"/>
                <a:pathLst>
                  <a:path h="3689258" w="1543050">
                    <a:moveTo>
                      <a:pt x="0" y="3689258"/>
                    </a:moveTo>
                    <a:lnTo>
                      <a:pt x="0" y="123444"/>
                    </a:lnTo>
                    <a:cubicBezTo>
                      <a:pt x="0" y="90705"/>
                      <a:pt x="13005" y="59306"/>
                      <a:pt x="36156" y="36156"/>
                    </a:cubicBezTo>
                    <a:cubicBezTo>
                      <a:pt x="59306" y="13005"/>
                      <a:pt x="90705" y="0"/>
                      <a:pt x="123444" y="0"/>
                    </a:cubicBezTo>
                    <a:lnTo>
                      <a:pt x="1419606" y="0"/>
                    </a:lnTo>
                    <a:cubicBezTo>
                      <a:pt x="1452345" y="0"/>
                      <a:pt x="1483744" y="13006"/>
                      <a:pt x="1506894" y="36156"/>
                    </a:cubicBezTo>
                    <a:cubicBezTo>
                      <a:pt x="1530044" y="59306"/>
                      <a:pt x="1543050" y="90705"/>
                      <a:pt x="1543050" y="123444"/>
                    </a:cubicBezTo>
                    <a:lnTo>
                      <a:pt x="1543050" y="3689258"/>
                    </a:lnTo>
                    <a:close/>
                  </a:path>
                </a:pathLst>
              </a:custGeom>
              <a:solidFill>
                <a:srgbClr val="01A0C4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6995160" y="7580125"/>
                <a:ext cx="1543050" cy="2927458"/>
              </a:xfrm>
              <a:custGeom>
                <a:avLst/>
                <a:gdLst/>
                <a:ahLst/>
                <a:cxnLst/>
                <a:rect r="r" b="b" t="t" l="l"/>
                <a:pathLst>
                  <a:path h="2927458" w="1543050">
                    <a:moveTo>
                      <a:pt x="0" y="2927458"/>
                    </a:moveTo>
                    <a:lnTo>
                      <a:pt x="0" y="123444"/>
                    </a:lnTo>
                    <a:cubicBezTo>
                      <a:pt x="0" y="90704"/>
                      <a:pt x="13006" y="59306"/>
                      <a:pt x="36156" y="36156"/>
                    </a:cubicBezTo>
                    <a:cubicBezTo>
                      <a:pt x="59306" y="13005"/>
                      <a:pt x="90705" y="0"/>
                      <a:pt x="123444" y="0"/>
                    </a:cubicBezTo>
                    <a:lnTo>
                      <a:pt x="1419606" y="0"/>
                    </a:lnTo>
                    <a:cubicBezTo>
                      <a:pt x="1487782" y="0"/>
                      <a:pt x="1543050" y="55268"/>
                      <a:pt x="1543050" y="123444"/>
                    </a:cubicBezTo>
                    <a:lnTo>
                      <a:pt x="1543050" y="2927458"/>
                    </a:lnTo>
                    <a:close/>
                  </a:path>
                </a:pathLst>
              </a:custGeom>
              <a:solidFill>
                <a:srgbClr val="01A0C4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8743950" y="8591479"/>
                <a:ext cx="1543050" cy="1916103"/>
              </a:xfrm>
              <a:custGeom>
                <a:avLst/>
                <a:gdLst/>
                <a:ahLst/>
                <a:cxnLst/>
                <a:rect r="r" b="b" t="t" l="l"/>
                <a:pathLst>
                  <a:path h="1916103" w="1543050">
                    <a:moveTo>
                      <a:pt x="0" y="1916104"/>
                    </a:moveTo>
                    <a:lnTo>
                      <a:pt x="0" y="123445"/>
                    </a:lnTo>
                    <a:cubicBezTo>
                      <a:pt x="0" y="90706"/>
                      <a:pt x="13005" y="59307"/>
                      <a:pt x="36156" y="36156"/>
                    </a:cubicBezTo>
                    <a:cubicBezTo>
                      <a:pt x="59306" y="13007"/>
                      <a:pt x="90705" y="0"/>
                      <a:pt x="123444" y="0"/>
                    </a:cubicBezTo>
                    <a:lnTo>
                      <a:pt x="1419606" y="0"/>
                    </a:lnTo>
                    <a:cubicBezTo>
                      <a:pt x="1452345" y="0"/>
                      <a:pt x="1483744" y="13007"/>
                      <a:pt x="1506894" y="36156"/>
                    </a:cubicBezTo>
                    <a:cubicBezTo>
                      <a:pt x="1530045" y="59307"/>
                      <a:pt x="1543050" y="90706"/>
                      <a:pt x="1543050" y="123445"/>
                    </a:cubicBezTo>
                    <a:lnTo>
                      <a:pt x="1543050" y="1916104"/>
                    </a:lnTo>
                    <a:close/>
                  </a:path>
                </a:pathLst>
              </a:custGeom>
              <a:solidFill>
                <a:srgbClr val="01A0C4"/>
              </a:solidFill>
            </p:spPr>
          </p:sp>
        </p:grpSp>
      </p:grpSp>
      <p:sp>
        <p:nvSpPr>
          <p:cNvPr name="AutoShape 21" id="21"/>
          <p:cNvSpPr/>
          <p:nvPr/>
        </p:nvSpPr>
        <p:spPr>
          <a:xfrm rot="0">
            <a:off x="-282420" y="92868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-5400000">
            <a:off x="215412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3" id="23"/>
          <p:cNvSpPr/>
          <p:nvPr/>
        </p:nvSpPr>
        <p:spPr>
          <a:xfrm rot="-5376337">
            <a:off x="-400441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1028700" y="872880"/>
            <a:ext cx="9593370" cy="939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7000">
                <a:solidFill>
                  <a:srgbClr val="19598D"/>
                </a:solidFill>
                <a:latin typeface="Montserrat Extra-Bold"/>
              </a:rPr>
              <a:t>Income Category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87714" y="7084192"/>
            <a:ext cx="2927136" cy="560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2"/>
              </a:lnSpc>
            </a:pPr>
            <a:r>
              <a:rPr lang="en-US" sz="3294">
                <a:solidFill>
                  <a:srgbClr val="FFFFFF"/>
                </a:solidFill>
                <a:latin typeface="Montserrat Semi-Bold"/>
              </a:rPr>
              <a:t>View More</a:t>
            </a:r>
          </a:p>
        </p:txBody>
      </p:sp>
      <p:sp>
        <p:nvSpPr>
          <p:cNvPr name="AutoShape 26" id="26"/>
          <p:cNvSpPr/>
          <p:nvPr/>
        </p:nvSpPr>
        <p:spPr>
          <a:xfrm rot="0">
            <a:off x="2321722" y="2250571"/>
            <a:ext cx="5039244" cy="2019797"/>
          </a:xfrm>
          <a:prstGeom prst="rect">
            <a:avLst/>
          </a:prstGeom>
          <a:solidFill>
            <a:srgbClr val="13538A">
              <a:alpha val="3529"/>
            </a:srgbClr>
          </a:solidFill>
        </p:spPr>
      </p:sp>
      <p:sp>
        <p:nvSpPr>
          <p:cNvPr name="AutoShape 27" id="27"/>
          <p:cNvSpPr/>
          <p:nvPr/>
        </p:nvSpPr>
        <p:spPr>
          <a:xfrm rot="0">
            <a:off x="2321722" y="7238503"/>
            <a:ext cx="5039244" cy="2019797"/>
          </a:xfrm>
          <a:prstGeom prst="rect">
            <a:avLst/>
          </a:prstGeom>
          <a:solidFill>
            <a:srgbClr val="13538A">
              <a:alpha val="3529"/>
            </a:srgbClr>
          </a:solidFill>
        </p:spPr>
      </p:sp>
      <p:sp>
        <p:nvSpPr>
          <p:cNvPr name="AutoShape 28" id="28"/>
          <p:cNvSpPr/>
          <p:nvPr/>
        </p:nvSpPr>
        <p:spPr>
          <a:xfrm rot="0">
            <a:off x="2321722" y="4744537"/>
            <a:ext cx="5039244" cy="2019797"/>
          </a:xfrm>
          <a:prstGeom prst="rect">
            <a:avLst/>
          </a:prstGeom>
          <a:solidFill>
            <a:srgbClr val="13538A">
              <a:alpha val="3529"/>
            </a:srgbClr>
          </a:solidFill>
        </p:spPr>
      </p:sp>
      <p:sp>
        <p:nvSpPr>
          <p:cNvPr name="TextBox 29" id="29"/>
          <p:cNvSpPr txBox="true"/>
          <p:nvPr/>
        </p:nvSpPr>
        <p:spPr>
          <a:xfrm rot="0">
            <a:off x="2693197" y="2871027"/>
            <a:ext cx="4214406" cy="1096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</a:pPr>
            <a:r>
              <a:rPr lang="en-US" sz="2648">
                <a:solidFill>
                  <a:srgbClr val="191919"/>
                </a:solidFill>
                <a:latin typeface="Maven Pro Regular"/>
              </a:rPr>
              <a:t>of customers have less than 40k income</a:t>
            </a:r>
          </a:p>
        </p:txBody>
      </p:sp>
      <p:sp>
        <p:nvSpPr>
          <p:cNvPr name="AutoShape 30" id="30"/>
          <p:cNvSpPr/>
          <p:nvPr/>
        </p:nvSpPr>
        <p:spPr>
          <a:xfrm rot="0">
            <a:off x="1028700" y="2250571"/>
            <a:ext cx="1293022" cy="2019797"/>
          </a:xfrm>
          <a:prstGeom prst="rect">
            <a:avLst/>
          </a:prstGeom>
          <a:solidFill>
            <a:srgbClr val="01A0C4"/>
          </a:solidFill>
        </p:spPr>
      </p:sp>
      <p:sp>
        <p:nvSpPr>
          <p:cNvPr name="TextBox 31" id="31"/>
          <p:cNvSpPr txBox="true"/>
          <p:nvPr/>
        </p:nvSpPr>
        <p:spPr>
          <a:xfrm rot="0">
            <a:off x="1290589" y="3012819"/>
            <a:ext cx="76924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Maven Pro Regular Bold"/>
              </a:rPr>
              <a:t>3</a:t>
            </a:r>
            <a:r>
              <a:rPr lang="en-US" sz="3000">
                <a:solidFill>
                  <a:srgbClr val="191919"/>
                </a:solidFill>
                <a:latin typeface="Maven Pro Regular Bold"/>
              </a:rPr>
              <a:t>5%</a:t>
            </a:r>
          </a:p>
        </p:txBody>
      </p:sp>
      <p:sp>
        <p:nvSpPr>
          <p:cNvPr name="AutoShape 32" id="32"/>
          <p:cNvSpPr/>
          <p:nvPr/>
        </p:nvSpPr>
        <p:spPr>
          <a:xfrm rot="0">
            <a:off x="1028700" y="4744537"/>
            <a:ext cx="1293022" cy="2019797"/>
          </a:xfrm>
          <a:prstGeom prst="rect">
            <a:avLst/>
          </a:prstGeom>
          <a:solidFill>
            <a:srgbClr val="37C9EF"/>
          </a:solidFill>
        </p:spPr>
      </p:sp>
      <p:sp>
        <p:nvSpPr>
          <p:cNvPr name="TextBox 33" id="33"/>
          <p:cNvSpPr txBox="true"/>
          <p:nvPr/>
        </p:nvSpPr>
        <p:spPr>
          <a:xfrm rot="0">
            <a:off x="1233544" y="5506785"/>
            <a:ext cx="88333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Maven Pro Regular Bold"/>
              </a:rPr>
              <a:t>11</a:t>
            </a:r>
            <a:r>
              <a:rPr lang="en-US" sz="3000">
                <a:solidFill>
                  <a:srgbClr val="191919"/>
                </a:solidFill>
                <a:latin typeface="Maven Pro Regular Bold"/>
              </a:rPr>
              <a:t>%</a:t>
            </a:r>
          </a:p>
        </p:txBody>
      </p:sp>
      <p:sp>
        <p:nvSpPr>
          <p:cNvPr name="AutoShape 34" id="34"/>
          <p:cNvSpPr/>
          <p:nvPr/>
        </p:nvSpPr>
        <p:spPr>
          <a:xfrm rot="0">
            <a:off x="1028700" y="7238503"/>
            <a:ext cx="1293022" cy="2019797"/>
          </a:xfrm>
          <a:prstGeom prst="rect">
            <a:avLst/>
          </a:prstGeom>
          <a:solidFill>
            <a:srgbClr val="37C9EF"/>
          </a:solidFill>
        </p:spPr>
      </p:sp>
      <p:sp>
        <p:nvSpPr>
          <p:cNvPr name="TextBox 35" id="35"/>
          <p:cNvSpPr txBox="true"/>
          <p:nvPr/>
        </p:nvSpPr>
        <p:spPr>
          <a:xfrm rot="0">
            <a:off x="1290589" y="8000751"/>
            <a:ext cx="76924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Maven Pro Regular Bold"/>
              </a:rPr>
              <a:t>7</a:t>
            </a:r>
            <a:r>
              <a:rPr lang="en-US" sz="3000">
                <a:solidFill>
                  <a:srgbClr val="191919"/>
                </a:solidFill>
                <a:latin typeface="Maven Pro Regular Bold"/>
              </a:rPr>
              <a:t>%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734141" y="5139576"/>
            <a:ext cx="4214406" cy="1096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</a:pPr>
            <a:r>
              <a:rPr lang="en-US" sz="2648">
                <a:solidFill>
                  <a:srgbClr val="191919"/>
                </a:solidFill>
                <a:latin typeface="Maven Pro Regular"/>
              </a:rPr>
              <a:t>of customers unknown income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895615" y="7850894"/>
            <a:ext cx="4214406" cy="1096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</a:pPr>
            <a:r>
              <a:rPr lang="en-US" sz="2648">
                <a:solidFill>
                  <a:srgbClr val="191919"/>
                </a:solidFill>
                <a:latin typeface="Maven Pro Regular"/>
              </a:rPr>
              <a:t>of customers have more than 120k income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2868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215412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503360" y="3863909"/>
            <a:ext cx="14288" cy="2075717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452119" y="2044479"/>
            <a:ext cx="11952590" cy="6677595"/>
          </a:xfrm>
          <a:custGeom>
            <a:avLst/>
            <a:gdLst/>
            <a:ahLst/>
            <a:cxnLst/>
            <a:rect r="r" b="b" t="t" l="l"/>
            <a:pathLst>
              <a:path h="6677595" w="11952590">
                <a:moveTo>
                  <a:pt x="0" y="0"/>
                </a:moveTo>
                <a:lnTo>
                  <a:pt x="11952591" y="0"/>
                </a:lnTo>
                <a:lnTo>
                  <a:pt x="11952591" y="6677595"/>
                </a:lnTo>
                <a:lnTo>
                  <a:pt x="0" y="6677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73902"/>
            <a:ext cx="7892742" cy="903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0"/>
              </a:lnSpc>
              <a:spcBef>
                <a:spcPct val="0"/>
              </a:spcBef>
            </a:pPr>
            <a:r>
              <a:rPr lang="en-US" sz="6700">
                <a:solidFill>
                  <a:srgbClr val="19598D"/>
                </a:solidFill>
                <a:latin typeface="Montserrat Extra-Bold"/>
              </a:rPr>
              <a:t>Age Distibution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028700" y="3919927"/>
            <a:ext cx="5039244" cy="2019797"/>
          </a:xfrm>
          <a:prstGeom prst="rect">
            <a:avLst/>
          </a:prstGeom>
          <a:solidFill>
            <a:srgbClr val="13538A">
              <a:alpha val="3529"/>
            </a:srgbClr>
          </a:solidFill>
        </p:spPr>
      </p:sp>
      <p:sp>
        <p:nvSpPr>
          <p:cNvPr name="TextBox 8" id="8"/>
          <p:cNvSpPr txBox="true"/>
          <p:nvPr/>
        </p:nvSpPr>
        <p:spPr>
          <a:xfrm rot="0">
            <a:off x="1028700" y="4286908"/>
            <a:ext cx="5039244" cy="1096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</a:pPr>
            <a:r>
              <a:rPr lang="en-US" sz="2648">
                <a:solidFill>
                  <a:srgbClr val="191919"/>
                </a:solidFill>
                <a:latin typeface="Maven Pro Regular"/>
              </a:rPr>
              <a:t>Average age of the bank customers is 46.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DAFlpLY9uNk</dc:identifier>
  <dcterms:modified xsi:type="dcterms:W3CDTF">2011-08-01T06:04:30Z</dcterms:modified>
  <cp:revision>1</cp:revision>
  <dc:title>Bank Churn Predictor Dashboard Presentation</dc:title>
</cp:coreProperties>
</file>